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76"/>
  </p:notesMasterIdLst>
  <p:sldIdLst>
    <p:sldId id="256" r:id="rId2"/>
    <p:sldId id="314" r:id="rId3"/>
    <p:sldId id="315" r:id="rId4"/>
    <p:sldId id="434" r:id="rId5"/>
    <p:sldId id="435" r:id="rId6"/>
    <p:sldId id="542" r:id="rId7"/>
    <p:sldId id="543" r:id="rId8"/>
    <p:sldId id="371" r:id="rId9"/>
    <p:sldId id="436" r:id="rId10"/>
    <p:sldId id="372" r:id="rId11"/>
    <p:sldId id="373" r:id="rId12"/>
    <p:sldId id="437" r:id="rId13"/>
    <p:sldId id="438" r:id="rId14"/>
    <p:sldId id="440" r:id="rId15"/>
    <p:sldId id="573" r:id="rId16"/>
    <p:sldId id="593" r:id="rId17"/>
    <p:sldId id="422" r:id="rId18"/>
    <p:sldId id="374" r:id="rId19"/>
    <p:sldId id="375" r:id="rId20"/>
    <p:sldId id="531" r:id="rId21"/>
    <p:sldId id="533" r:id="rId22"/>
    <p:sldId id="535" r:id="rId23"/>
    <p:sldId id="594" r:id="rId24"/>
    <p:sldId id="441" r:id="rId25"/>
    <p:sldId id="443" r:id="rId26"/>
    <p:sldId id="444" r:id="rId27"/>
    <p:sldId id="445" r:id="rId28"/>
    <p:sldId id="448" r:id="rId29"/>
    <p:sldId id="449" r:id="rId30"/>
    <p:sldId id="451" r:id="rId31"/>
    <p:sldId id="452" r:id="rId32"/>
    <p:sldId id="453" r:id="rId33"/>
    <p:sldId id="454" r:id="rId34"/>
    <p:sldId id="455" r:id="rId35"/>
    <p:sldId id="456" r:id="rId36"/>
    <p:sldId id="457" r:id="rId37"/>
    <p:sldId id="458" r:id="rId38"/>
    <p:sldId id="459" r:id="rId39"/>
    <p:sldId id="460" r:id="rId40"/>
    <p:sldId id="461" r:id="rId41"/>
    <p:sldId id="462" r:id="rId42"/>
    <p:sldId id="463" r:id="rId43"/>
    <p:sldId id="464" r:id="rId44"/>
    <p:sldId id="465" r:id="rId45"/>
    <p:sldId id="466" r:id="rId46"/>
    <p:sldId id="467" r:id="rId47"/>
    <p:sldId id="469" r:id="rId48"/>
    <p:sldId id="492" r:id="rId49"/>
    <p:sldId id="524" r:id="rId50"/>
    <p:sldId id="525" r:id="rId51"/>
    <p:sldId id="527" r:id="rId52"/>
    <p:sldId id="528" r:id="rId53"/>
    <p:sldId id="583" r:id="rId54"/>
    <p:sldId id="471" r:id="rId55"/>
    <p:sldId id="473" r:id="rId56"/>
    <p:sldId id="584" r:id="rId57"/>
    <p:sldId id="590" r:id="rId58"/>
    <p:sldId id="482" r:id="rId59"/>
    <p:sldId id="484" r:id="rId60"/>
    <p:sldId id="545" r:id="rId61"/>
    <p:sldId id="546" r:id="rId62"/>
    <p:sldId id="547" r:id="rId63"/>
    <p:sldId id="549" r:id="rId64"/>
    <p:sldId id="551" r:id="rId65"/>
    <p:sldId id="552" r:id="rId66"/>
    <p:sldId id="553" r:id="rId67"/>
    <p:sldId id="554" r:id="rId68"/>
    <p:sldId id="555" r:id="rId69"/>
    <p:sldId id="556" r:id="rId70"/>
    <p:sldId id="560" r:id="rId71"/>
    <p:sldId id="563" r:id="rId72"/>
    <p:sldId id="565" r:id="rId73"/>
    <p:sldId id="570" r:id="rId74"/>
    <p:sldId id="326" r:id="rId7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3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CE78F-05AC-42EA-BC0E-D8C21BC802A3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4B01A-82F3-457A-8C9A-AB7E308A56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04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z="1000" smtClean="0">
                <a:latin typeface="Arial" charset="0"/>
              </a:rPr>
              <a:t>Les engrais ne sont pas consid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s comme des produits phytosanitaires. Par contre tous produits phytosanitaires peuvent être chimiques (c</a:t>
            </a:r>
            <a:r>
              <a:rPr lang="fr-FR" altLang="fr-FR" sz="1000" smtClean="0">
                <a:latin typeface="Times New Roman"/>
              </a:rPr>
              <a:t>’</a:t>
            </a:r>
            <a:r>
              <a:rPr lang="fr-FR" altLang="fr-FR" sz="1000" smtClean="0">
                <a:latin typeface="Arial" charset="0"/>
              </a:rPr>
              <a:t>est-</a:t>
            </a:r>
            <a:r>
              <a:rPr lang="fr-FR" altLang="fr-FR" sz="1000" smtClean="0">
                <a:latin typeface="Times New Roman"/>
              </a:rPr>
              <a:t>à</a:t>
            </a:r>
            <a:r>
              <a:rPr lang="fr-FR" altLang="fr-FR" sz="1000" smtClean="0">
                <a:latin typeface="Arial" charset="0"/>
              </a:rPr>
              <a:t>-dire de synth</a:t>
            </a:r>
            <a:r>
              <a:rPr lang="fr-FR" altLang="fr-FR" sz="1000" smtClean="0">
                <a:latin typeface="Times New Roman"/>
              </a:rPr>
              <a:t>è</a:t>
            </a:r>
            <a:r>
              <a:rPr lang="fr-FR" altLang="fr-FR" sz="1000" smtClean="0">
                <a:latin typeface="Arial" charset="0"/>
              </a:rPr>
              <a:t>se, 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manence souvent longue) ou naturels (utilisable en jardinage biologique mais pas sans incidence sur les auxiliaires, la faune aquatique, cas de la pyr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thrine, 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manence souvent courte).</a:t>
            </a:r>
          </a:p>
        </p:txBody>
      </p:sp>
    </p:spTree>
    <p:extLst>
      <p:ext uri="{BB962C8B-B14F-4D97-AF65-F5344CB8AC3E}">
        <p14:creationId xmlns:p14="http://schemas.microsoft.com/office/powerpoint/2010/main" val="3601286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20895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z="1000" smtClean="0">
                <a:latin typeface="Arial" charset="0"/>
              </a:rPr>
              <a:t>Les engrais ne sont pas consid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s comme des produits phytosanitaires. Par contre tous produits phytosanitaires peuvent être chimiques (c</a:t>
            </a:r>
            <a:r>
              <a:rPr lang="fr-FR" altLang="fr-FR" sz="1000" smtClean="0">
                <a:latin typeface="Times New Roman"/>
              </a:rPr>
              <a:t>’</a:t>
            </a:r>
            <a:r>
              <a:rPr lang="fr-FR" altLang="fr-FR" sz="1000" smtClean="0">
                <a:latin typeface="Arial" charset="0"/>
              </a:rPr>
              <a:t>est-</a:t>
            </a:r>
            <a:r>
              <a:rPr lang="fr-FR" altLang="fr-FR" sz="1000" smtClean="0">
                <a:latin typeface="Times New Roman"/>
              </a:rPr>
              <a:t>à</a:t>
            </a:r>
            <a:r>
              <a:rPr lang="fr-FR" altLang="fr-FR" sz="1000" smtClean="0">
                <a:latin typeface="Arial" charset="0"/>
              </a:rPr>
              <a:t>-dire de synth</a:t>
            </a:r>
            <a:r>
              <a:rPr lang="fr-FR" altLang="fr-FR" sz="1000" smtClean="0">
                <a:latin typeface="Times New Roman"/>
              </a:rPr>
              <a:t>è</a:t>
            </a:r>
            <a:r>
              <a:rPr lang="fr-FR" altLang="fr-FR" sz="1000" smtClean="0">
                <a:latin typeface="Arial" charset="0"/>
              </a:rPr>
              <a:t>se, 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manence souvent longue) ou naturels (utilisable en jardinage biologique mais pas sans incidence sur les auxiliaires, la faune aquatique, cas de la pyr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thrine, 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manence souvent courte).</a:t>
            </a:r>
          </a:p>
        </p:txBody>
      </p:sp>
    </p:spTree>
    <p:extLst>
      <p:ext uri="{BB962C8B-B14F-4D97-AF65-F5344CB8AC3E}">
        <p14:creationId xmlns:p14="http://schemas.microsoft.com/office/powerpoint/2010/main" val="271062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z="1000" smtClean="0">
                <a:latin typeface="Arial" charset="0"/>
              </a:rPr>
              <a:t>Les engrais ne sont pas consid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s comme des produits phytosanitaires. Par contre tous produits phytosanitaires peuvent être chimiques (c</a:t>
            </a:r>
            <a:r>
              <a:rPr lang="fr-FR" altLang="fr-FR" sz="1000" smtClean="0">
                <a:latin typeface="Times New Roman"/>
              </a:rPr>
              <a:t>’</a:t>
            </a:r>
            <a:r>
              <a:rPr lang="fr-FR" altLang="fr-FR" sz="1000" smtClean="0">
                <a:latin typeface="Arial" charset="0"/>
              </a:rPr>
              <a:t>est-</a:t>
            </a:r>
            <a:r>
              <a:rPr lang="fr-FR" altLang="fr-FR" sz="1000" smtClean="0">
                <a:latin typeface="Times New Roman"/>
              </a:rPr>
              <a:t>à</a:t>
            </a:r>
            <a:r>
              <a:rPr lang="fr-FR" altLang="fr-FR" sz="1000" smtClean="0">
                <a:latin typeface="Arial" charset="0"/>
              </a:rPr>
              <a:t>-dire de synth</a:t>
            </a:r>
            <a:r>
              <a:rPr lang="fr-FR" altLang="fr-FR" sz="1000" smtClean="0">
                <a:latin typeface="Times New Roman"/>
              </a:rPr>
              <a:t>è</a:t>
            </a:r>
            <a:r>
              <a:rPr lang="fr-FR" altLang="fr-FR" sz="1000" smtClean="0">
                <a:latin typeface="Arial" charset="0"/>
              </a:rPr>
              <a:t>se, 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manence souvent longue) ou naturels (utilisable en jardinage biologique mais pas sans incidence sur les auxiliaires, la faune aquatique, cas de la pyr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thrine, 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manence souvent courte).</a:t>
            </a:r>
          </a:p>
        </p:txBody>
      </p:sp>
    </p:spTree>
    <p:extLst>
      <p:ext uri="{BB962C8B-B14F-4D97-AF65-F5344CB8AC3E}">
        <p14:creationId xmlns:p14="http://schemas.microsoft.com/office/powerpoint/2010/main" val="292949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2" y="4343216"/>
            <a:ext cx="5028338" cy="41136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z="1000" smtClean="0">
                <a:latin typeface="Arial" charset="0"/>
              </a:rPr>
              <a:t>Tous ces 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quipements visent </a:t>
            </a:r>
            <a:r>
              <a:rPr lang="fr-FR" altLang="fr-FR" sz="1000" smtClean="0">
                <a:latin typeface="Times New Roman"/>
              </a:rPr>
              <a:t>à</a:t>
            </a:r>
            <a:r>
              <a:rPr lang="fr-FR" altLang="fr-FR" sz="1000" smtClean="0">
                <a:latin typeface="Arial" charset="0"/>
              </a:rPr>
              <a:t> prot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ger l</a:t>
            </a:r>
            <a:r>
              <a:rPr lang="fr-FR" altLang="fr-FR" sz="1000" smtClean="0">
                <a:latin typeface="Times New Roman"/>
              </a:rPr>
              <a:t>’</a:t>
            </a:r>
            <a:r>
              <a:rPr lang="fr-FR" altLang="fr-FR" sz="1000" smtClean="0">
                <a:latin typeface="Arial" charset="0"/>
              </a:rPr>
              <a:t>utilisateur. </a:t>
            </a:r>
          </a:p>
          <a:p>
            <a:pPr>
              <a:buFontTx/>
              <a:buChar char="•"/>
            </a:pPr>
            <a:r>
              <a:rPr lang="fr-FR" altLang="fr-FR" sz="1000" smtClean="0">
                <a:latin typeface="Arial" charset="0"/>
              </a:rPr>
              <a:t>Les lunettes prot</a:t>
            </a:r>
            <a:r>
              <a:rPr lang="fr-FR" altLang="fr-FR" sz="1000" smtClean="0">
                <a:latin typeface="Times New Roman"/>
              </a:rPr>
              <a:t>è</a:t>
            </a:r>
            <a:r>
              <a:rPr lang="fr-FR" altLang="fr-FR" sz="1000" smtClean="0">
                <a:latin typeface="Arial" charset="0"/>
              </a:rPr>
              <a:t>gent les yeux d</a:t>
            </a:r>
            <a:r>
              <a:rPr lang="fr-FR" altLang="fr-FR" sz="1000" smtClean="0">
                <a:latin typeface="Times New Roman"/>
              </a:rPr>
              <a:t>’é</a:t>
            </a:r>
            <a:r>
              <a:rPr lang="fr-FR" altLang="fr-FR" sz="1000" smtClean="0">
                <a:latin typeface="Arial" charset="0"/>
              </a:rPr>
              <a:t>ventuelles projections lors de la pr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paration de la bouillie. Elles prot</a:t>
            </a:r>
            <a:r>
              <a:rPr lang="fr-FR" altLang="fr-FR" sz="1000" smtClean="0">
                <a:latin typeface="Times New Roman"/>
              </a:rPr>
              <a:t>è</a:t>
            </a:r>
            <a:r>
              <a:rPr lang="fr-FR" altLang="fr-FR" sz="1000" smtClean="0">
                <a:latin typeface="Arial" charset="0"/>
              </a:rPr>
              <a:t>gent 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galement les yeux lors de la pulv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risation (lorsque le produit d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vi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 par le vent).</a:t>
            </a:r>
          </a:p>
          <a:p>
            <a:pPr>
              <a:buFontTx/>
              <a:buChar char="•"/>
            </a:pPr>
            <a:r>
              <a:rPr lang="fr-FR" altLang="fr-FR" sz="1000" smtClean="0">
                <a:latin typeface="Arial" charset="0"/>
              </a:rPr>
              <a:t>Penser </a:t>
            </a:r>
            <a:r>
              <a:rPr lang="fr-FR" altLang="fr-FR" sz="1000" smtClean="0">
                <a:latin typeface="Times New Roman"/>
              </a:rPr>
              <a:t>à</a:t>
            </a:r>
            <a:r>
              <a:rPr lang="fr-FR" altLang="fr-FR" sz="1000" smtClean="0">
                <a:latin typeface="Arial" charset="0"/>
              </a:rPr>
              <a:t> v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rifier que le masque utilis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 soit un masque de protection respiratoire contre les expositions chimiques (not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 sur l</a:t>
            </a:r>
            <a:r>
              <a:rPr lang="fr-FR" altLang="fr-FR" sz="1000" smtClean="0">
                <a:latin typeface="Times New Roman"/>
              </a:rPr>
              <a:t>’</a:t>
            </a:r>
            <a:r>
              <a:rPr lang="fr-FR" altLang="fr-FR" sz="1000" smtClean="0">
                <a:latin typeface="Arial" charset="0"/>
              </a:rPr>
              <a:t>emballage </a:t>
            </a:r>
            <a:r>
              <a:rPr lang="fr-FR" altLang="fr-FR" sz="1000" smtClean="0">
                <a:latin typeface="Times New Roman"/>
              </a:rPr>
              <a:t>à</a:t>
            </a:r>
            <a:r>
              <a:rPr lang="fr-FR" altLang="fr-FR" sz="1000" smtClean="0">
                <a:latin typeface="Arial" charset="0"/>
              </a:rPr>
              <a:t> l</a:t>
            </a:r>
            <a:r>
              <a:rPr lang="fr-FR" altLang="fr-FR" sz="1000" smtClean="0">
                <a:latin typeface="Times New Roman"/>
              </a:rPr>
              <a:t>’</a:t>
            </a:r>
            <a:r>
              <a:rPr lang="fr-FR" altLang="fr-FR" sz="1000" smtClean="0">
                <a:latin typeface="Arial" charset="0"/>
              </a:rPr>
              <a:t>achat). Penser 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galement </a:t>
            </a:r>
            <a:r>
              <a:rPr lang="fr-FR" altLang="fr-FR" sz="1000" smtClean="0">
                <a:latin typeface="Times New Roman"/>
              </a:rPr>
              <a:t>à</a:t>
            </a:r>
            <a:r>
              <a:rPr lang="fr-FR" altLang="fr-FR" sz="1000" smtClean="0">
                <a:latin typeface="Arial" charset="0"/>
              </a:rPr>
              <a:t> changer 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guli</a:t>
            </a:r>
            <a:r>
              <a:rPr lang="fr-FR" altLang="fr-FR" sz="1000" smtClean="0">
                <a:latin typeface="Times New Roman"/>
              </a:rPr>
              <a:t>è</a:t>
            </a:r>
            <a:r>
              <a:rPr lang="fr-FR" altLang="fr-FR" sz="1000" smtClean="0">
                <a:latin typeface="Arial" charset="0"/>
              </a:rPr>
              <a:t>rement la capsule du masque. Cette capsule en charbon actif n</a:t>
            </a:r>
            <a:r>
              <a:rPr lang="fr-FR" altLang="fr-FR" sz="1000" smtClean="0">
                <a:latin typeface="Times New Roman"/>
              </a:rPr>
              <a:t>’</a:t>
            </a:r>
            <a:r>
              <a:rPr lang="fr-FR" altLang="fr-FR" sz="1000" smtClean="0">
                <a:latin typeface="Arial" charset="0"/>
              </a:rPr>
              <a:t>est pas 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ternelle (voir sur l</a:t>
            </a:r>
            <a:r>
              <a:rPr lang="fr-FR" altLang="fr-FR" sz="1000" smtClean="0">
                <a:latin typeface="Times New Roman"/>
              </a:rPr>
              <a:t>’</a:t>
            </a:r>
            <a:r>
              <a:rPr lang="fr-FR" altLang="fr-FR" sz="1000" smtClean="0">
                <a:latin typeface="Arial" charset="0"/>
              </a:rPr>
              <a:t>emballage la dur</a:t>
            </a:r>
            <a:r>
              <a:rPr lang="fr-FR" altLang="fr-FR" sz="1000" smtClean="0">
                <a:latin typeface="Times New Roman"/>
              </a:rPr>
              <a:t>é</a:t>
            </a:r>
            <a:r>
              <a:rPr lang="fr-FR" altLang="fr-FR" sz="1000" smtClean="0">
                <a:latin typeface="Arial" charset="0"/>
              </a:rPr>
              <a:t>e de vie de la capsule).</a:t>
            </a:r>
          </a:p>
        </p:txBody>
      </p:sp>
    </p:spTree>
    <p:extLst>
      <p:ext uri="{BB962C8B-B14F-4D97-AF65-F5344CB8AC3E}">
        <p14:creationId xmlns:p14="http://schemas.microsoft.com/office/powerpoint/2010/main" val="129921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fld id="{98125C26-DBD0-4F27-8848-4F8D92F949F3}" type="slidenum">
              <a:rPr lang="fr-FR" altLang="fr-FR">
                <a:latin typeface="Arial" pitchFamily="34" charset="0"/>
              </a:rPr>
              <a:pPr/>
              <a:t>24</a:t>
            </a:fld>
            <a:endParaRPr lang="fr-FR" altLang="fr-FR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80849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fld id="{2C996703-FFB7-4930-AAD9-4CEBBECD53AD}" type="slidenum">
              <a:rPr lang="fr-FR" altLang="fr-FR">
                <a:latin typeface="Arial" pitchFamily="34" charset="0"/>
              </a:rPr>
              <a:pPr/>
              <a:t>32</a:t>
            </a:fld>
            <a:endParaRPr lang="fr-FR" altLang="fr-FR">
              <a:latin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242496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fld id="{13570BB4-5792-46A2-816D-8B65BC87ADD0}" type="slidenum">
              <a:rPr lang="fr-FR" altLang="fr-FR">
                <a:latin typeface="Arial" pitchFamily="34" charset="0"/>
              </a:rPr>
              <a:pPr/>
              <a:t>33</a:t>
            </a:fld>
            <a:endParaRPr lang="fr-FR" altLang="fr-FR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42670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fld id="{7E10AA23-5EE6-4F52-BAEE-C4B7E3E952ED}" type="slidenum">
              <a:rPr lang="fr-FR" altLang="fr-FR">
                <a:latin typeface="Arial" pitchFamily="34" charset="0"/>
              </a:rPr>
              <a:pPr/>
              <a:t>37</a:t>
            </a:fld>
            <a:endParaRPr lang="fr-FR" altLang="fr-FR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4028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fld id="{E38253DE-0EDE-4E08-A4A8-D020533764F6}" type="slidenum">
              <a:rPr lang="fr-FR" altLang="fr-FR">
                <a:latin typeface="Arial" pitchFamily="34" charset="0"/>
              </a:rPr>
              <a:pPr/>
              <a:t>38</a:t>
            </a:fld>
            <a:endParaRPr lang="fr-FR" altLang="fr-FR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21252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01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96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399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483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261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283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615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73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240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79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18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06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55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13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50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27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9F2A9-7A25-418D-83CC-6A23CAF07644}" type="datetimeFigureOut">
              <a:rPr lang="fr-FR" smtClean="0"/>
              <a:t>13/03/2018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71174D2-12E0-4BA1-8916-65B25892F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43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446" y="5931721"/>
            <a:ext cx="1253990" cy="83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915083" y="230845"/>
            <a:ext cx="7848872" cy="1294826"/>
            <a:chOff x="1043608" y="86036"/>
            <a:chExt cx="7848872" cy="1294826"/>
          </a:xfrm>
        </p:grpSpPr>
        <p:pic>
          <p:nvPicPr>
            <p:cNvPr id="10" name="Image 9" descr="bete1024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09"/>
            <a:stretch>
              <a:fillRect/>
            </a:stretch>
          </p:blipFill>
          <p:spPr>
            <a:xfrm>
              <a:off x="1043608" y="93052"/>
              <a:ext cx="1641992" cy="1285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 descr="IMG_1258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76697" y="201954"/>
              <a:ext cx="1285875" cy="1068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 descr="IMG_1214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86036"/>
              <a:ext cx="2016224" cy="1292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 descr="IMG_1386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755336" y="258006"/>
              <a:ext cx="1290956" cy="9508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 13" descr="IMG_1172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670" y="94987"/>
              <a:ext cx="2171700" cy="1285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2919" y="3509559"/>
            <a:ext cx="2537794" cy="1903346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ctrTitle"/>
          </p:nvPr>
        </p:nvSpPr>
        <p:spPr>
          <a:xfrm>
            <a:off x="1115616" y="659418"/>
            <a:ext cx="7772400" cy="2387600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Tous concernés par les changements de pratiques!</a:t>
            </a:r>
            <a:endParaRPr lang="fr-FR" sz="4000" dirty="0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81" y="5931721"/>
            <a:ext cx="10572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9" y="6103920"/>
            <a:ext cx="15732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57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71041" y="684244"/>
            <a:ext cx="5976664" cy="25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400" b="1" dirty="0" smtClean="0"/>
              <a:t>Impacts sur l’environnement</a:t>
            </a:r>
            <a:endParaRPr lang="fr-FR" altLang="fr-FR" sz="2400" b="1" dirty="0"/>
          </a:p>
          <a:p>
            <a:pPr lvl="2" algn="ctr" eaLnBrk="1" hangingPunct="1">
              <a:buFontTx/>
              <a:buChar char="-"/>
            </a:pPr>
            <a:endParaRPr lang="fr-FR" altLang="fr-FR" sz="1600" dirty="0">
              <a:latin typeface="Comic Sans MS" pitchFamily="66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24128" y="1988840"/>
            <a:ext cx="31961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fr-FR" sz="2000" dirty="0" smtClean="0">
                <a:sym typeface="Wingdings" panose="05000000000000000000" pitchFamily="2" charset="2"/>
              </a:rPr>
              <a:t></a:t>
            </a:r>
            <a:r>
              <a:rPr lang="fr-FR" sz="2000" b="1" dirty="0" smtClean="0"/>
              <a:t>Impacts sur </a:t>
            </a:r>
            <a:r>
              <a:rPr lang="fr-FR" sz="2000" b="1" dirty="0"/>
              <a:t>l</a:t>
            </a:r>
            <a:r>
              <a:rPr lang="fr-FR" sz="2000" b="1" dirty="0" smtClean="0"/>
              <a:t>es </a:t>
            </a:r>
            <a:r>
              <a:rPr lang="fr-FR" sz="2000" b="1" dirty="0"/>
              <a:t>animaux </a:t>
            </a:r>
            <a:r>
              <a:rPr lang="fr-FR" sz="2000" dirty="0"/>
              <a:t>et/ou </a:t>
            </a:r>
            <a:r>
              <a:rPr lang="fr-FR" sz="2000" dirty="0" smtClean="0"/>
              <a:t>les </a:t>
            </a:r>
            <a:r>
              <a:rPr lang="fr-FR" sz="2000" b="1" dirty="0"/>
              <a:t>plantes </a:t>
            </a:r>
            <a:r>
              <a:rPr lang="fr-FR" sz="2000" dirty="0"/>
              <a:t>"non cibles" et être absorbés par eux, stockés dans les graisses animales et les tissus végétaux. </a:t>
            </a:r>
            <a:r>
              <a:rPr lang="fr-FR" sz="2000" b="1" dirty="0"/>
              <a:t>Les pesticides se retrouvent alors dans les chaînes alimentaires.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5133770"/>
            <a:ext cx="6372201" cy="172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200" y="1855827"/>
            <a:ext cx="3096345" cy="2820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0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940" y="1124744"/>
            <a:ext cx="6544511" cy="51949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69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673503" y="1077834"/>
            <a:ext cx="6219216" cy="57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fr-FR" altLang="fr-FR" sz="2000" dirty="0" smtClean="0">
                <a:cs typeface="Arial" charset="0"/>
              </a:rPr>
              <a:t>Les </a:t>
            </a:r>
            <a:r>
              <a:rPr lang="fr-FR" altLang="fr-FR" sz="2000" dirty="0" smtClean="0">
                <a:solidFill>
                  <a:srgbClr val="FF0000"/>
                </a:solidFill>
                <a:cs typeface="Arial" charset="0"/>
              </a:rPr>
              <a:t>équipements de protection individuelle </a:t>
            </a:r>
            <a:r>
              <a:rPr lang="fr-FR" altLang="fr-FR" sz="2000" dirty="0" smtClean="0">
                <a:cs typeface="Arial" charset="0"/>
              </a:rPr>
              <a:t>(EPI) lors de l’utilisation de produits phytosanitaires 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400" b="1" dirty="0" smtClean="0">
              <a:solidFill>
                <a:srgbClr val="CC3300"/>
              </a:solidFill>
              <a:latin typeface="Berlin Sans FB Demi" pitchFamily="34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400" b="1" dirty="0" smtClean="0">
              <a:solidFill>
                <a:srgbClr val="CC3300"/>
              </a:solidFill>
              <a:latin typeface="Berlin Sans FB Demi" pitchFamily="34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400" b="1" dirty="0" smtClean="0">
              <a:solidFill>
                <a:srgbClr val="CC3300"/>
              </a:solidFill>
              <a:latin typeface="Berlin Sans FB Demi" pitchFamily="34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400" b="1" dirty="0" smtClean="0">
              <a:solidFill>
                <a:srgbClr val="CC3300"/>
              </a:solidFill>
              <a:latin typeface="Berlin Sans FB Demi" pitchFamily="34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000" b="1" dirty="0" smtClean="0">
              <a:solidFill>
                <a:srgbClr val="008000"/>
              </a:solidFill>
              <a:latin typeface="Berlin Sans FB Demi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000" b="1" dirty="0" smtClean="0">
              <a:solidFill>
                <a:srgbClr val="008000"/>
              </a:solidFill>
              <a:latin typeface="Berlin Sans FB Demi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fr-FR" sz="2000" dirty="0" smtClean="0">
                <a:solidFill>
                  <a:schemeClr val="tx1"/>
                </a:solidFill>
              </a:rPr>
              <a:t>Important: </a:t>
            </a:r>
            <a:r>
              <a:rPr lang="fr-FR" altLang="fr-FR" sz="2000" dirty="0" smtClean="0">
                <a:solidFill>
                  <a:srgbClr val="FF0000"/>
                </a:solidFill>
              </a:rPr>
              <a:t>ne pas fumer, ne pas manger, ne pas boire </a:t>
            </a:r>
            <a:r>
              <a:rPr lang="fr-FR" altLang="fr-FR" sz="2000" dirty="0" smtClean="0">
                <a:solidFill>
                  <a:schemeClr val="tx1"/>
                </a:solidFill>
              </a:rPr>
              <a:t>pendant la préparation et l’application de produits phytosanitaires !</a:t>
            </a:r>
            <a:endParaRPr lang="fr-FR" altLang="fr-FR" sz="2000" dirty="0" smtClean="0">
              <a:solidFill>
                <a:srgbClr val="008000"/>
              </a:solidFill>
            </a:endParaRPr>
          </a:p>
        </p:txBody>
      </p:sp>
      <p:sp>
        <p:nvSpPr>
          <p:cNvPr id="351236" name="Oval 4"/>
          <p:cNvSpPr>
            <a:spLocks noChangeArrowheads="1"/>
          </p:cNvSpPr>
          <p:nvPr/>
        </p:nvSpPr>
        <p:spPr bwMode="auto">
          <a:xfrm>
            <a:off x="7285751" y="2236356"/>
            <a:ext cx="1412875" cy="4413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485" tIns="41742" rIns="83485" bIns="41742" anchor="ctr"/>
          <a:lstStyle>
            <a:lvl1pPr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417513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835025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252538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670050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1272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5844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0416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4988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800" baseline="0" dirty="0">
                <a:solidFill>
                  <a:srgbClr val="008000"/>
                </a:solidFill>
                <a:cs typeface="Arial" charset="0"/>
              </a:rPr>
              <a:t>Combinaisons</a:t>
            </a:r>
          </a:p>
        </p:txBody>
      </p:sp>
      <p:sp>
        <p:nvSpPr>
          <p:cNvPr id="351237" name="Oval 5"/>
          <p:cNvSpPr>
            <a:spLocks noChangeArrowheads="1"/>
          </p:cNvSpPr>
          <p:nvPr/>
        </p:nvSpPr>
        <p:spPr bwMode="auto">
          <a:xfrm>
            <a:off x="7377586" y="3644674"/>
            <a:ext cx="1412875" cy="4413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485" tIns="41742" rIns="83485" bIns="41742" anchor="ctr"/>
          <a:lstStyle>
            <a:lvl1pPr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417513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835025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252538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670050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1272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5844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0416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4988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800" baseline="0" dirty="0">
                <a:solidFill>
                  <a:srgbClr val="008000"/>
                </a:solidFill>
                <a:cs typeface="Arial" charset="0"/>
              </a:rPr>
              <a:t>Gants</a:t>
            </a:r>
          </a:p>
        </p:txBody>
      </p:sp>
      <p:sp>
        <p:nvSpPr>
          <p:cNvPr id="351238" name="Oval 6"/>
          <p:cNvSpPr>
            <a:spLocks noChangeArrowheads="1"/>
          </p:cNvSpPr>
          <p:nvPr/>
        </p:nvSpPr>
        <p:spPr bwMode="auto">
          <a:xfrm>
            <a:off x="7016115" y="5052993"/>
            <a:ext cx="1412875" cy="4762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485" tIns="41742" rIns="83485" bIns="41742" anchor="ctr"/>
          <a:lstStyle>
            <a:lvl1pPr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417513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835025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252538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670050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1272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5844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0416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4988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800" baseline="0" dirty="0">
                <a:solidFill>
                  <a:srgbClr val="008000"/>
                </a:solidFill>
                <a:cs typeface="Arial" charset="0"/>
              </a:rPr>
              <a:t>Bottes</a:t>
            </a:r>
          </a:p>
        </p:txBody>
      </p:sp>
      <p:pic>
        <p:nvPicPr>
          <p:cNvPr id="351239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03" y="1760871"/>
            <a:ext cx="163512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124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39763" r="64149" b="37401"/>
          <a:stretch>
            <a:fillRect/>
          </a:stretch>
        </p:blipFill>
        <p:spPr bwMode="auto">
          <a:xfrm>
            <a:off x="781123" y="2685824"/>
            <a:ext cx="15716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3009901" y="1926999"/>
            <a:ext cx="2303462" cy="2159000"/>
            <a:chOff x="2843213" y="2349500"/>
            <a:chExt cx="2303462" cy="2159000"/>
          </a:xfrm>
        </p:grpSpPr>
        <p:pic>
          <p:nvPicPr>
            <p:cNvPr id="351241" name="Picture 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2925763"/>
              <a:ext cx="1387475" cy="1512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1242" name="Picture 1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3822700"/>
              <a:ext cx="719137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1243" name="Oval 11"/>
            <p:cNvSpPr>
              <a:spLocks noChangeArrowheads="1"/>
            </p:cNvSpPr>
            <p:nvPr/>
          </p:nvSpPr>
          <p:spPr bwMode="auto">
            <a:xfrm>
              <a:off x="3132138" y="2349500"/>
              <a:ext cx="1412875" cy="44132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3485" tIns="41742" rIns="83485" bIns="41742" anchor="ctr"/>
            <a:lstStyle>
              <a:lvl1pPr defTabSz="83502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417513" defTabSz="83502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835025" defTabSz="83502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252538" defTabSz="83502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1670050" defTabSz="83502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127250" algn="ctr" defTabSz="835025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584450" algn="ctr" defTabSz="835025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041650" algn="ctr" defTabSz="835025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498850" algn="ctr" defTabSz="835025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fr-FR" altLang="fr-FR" sz="1800" baseline="0" dirty="0">
                  <a:solidFill>
                    <a:srgbClr val="008000"/>
                  </a:solidFill>
                  <a:cs typeface="Arial" charset="0"/>
                </a:rPr>
                <a:t>Masques</a:t>
              </a:r>
            </a:p>
          </p:txBody>
        </p:sp>
      </p:grpSp>
      <p:sp>
        <p:nvSpPr>
          <p:cNvPr id="351244" name="Oval 12"/>
          <p:cNvSpPr>
            <a:spLocks noChangeArrowheads="1"/>
          </p:cNvSpPr>
          <p:nvPr/>
        </p:nvSpPr>
        <p:spPr bwMode="auto">
          <a:xfrm>
            <a:off x="899320" y="1919176"/>
            <a:ext cx="1412875" cy="4413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485" tIns="41742" rIns="83485" bIns="41742" anchor="ctr"/>
          <a:lstStyle>
            <a:lvl1pPr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417513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835025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252538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670050" defTabSz="83502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1272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5844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0416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498850" algn="ctr" defTabSz="835025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800" baseline="0" dirty="0">
                <a:solidFill>
                  <a:srgbClr val="008000"/>
                </a:solidFill>
                <a:cs typeface="Arial" charset="0"/>
              </a:rPr>
              <a:t>Lunettes</a:t>
            </a:r>
          </a:p>
        </p:txBody>
      </p:sp>
      <p:sp>
        <p:nvSpPr>
          <p:cNvPr id="12" name="Rectangle 39"/>
          <p:cNvSpPr>
            <a:spLocks noChangeArrowheads="1"/>
          </p:cNvSpPr>
          <p:nvPr/>
        </p:nvSpPr>
        <p:spPr bwMode="auto">
          <a:xfrm>
            <a:off x="250825" y="-65166"/>
            <a:ext cx="8893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1pPr>
            <a:lvl2pPr eaLnBrk="0" hangingPunct="0">
              <a:spcBef>
                <a:spcPct val="0"/>
              </a:spcBef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eaLnBrk="0" hangingPunct="0">
              <a:spcBef>
                <a:spcPct val="0"/>
              </a:spcBef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eaLnBrk="0" hangingPunct="0">
              <a:spcBef>
                <a:spcPct val="0"/>
              </a:spcBef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eaLnBrk="0" hangingPunct="0">
              <a:spcBef>
                <a:spcPct val="0"/>
              </a:spcBef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9pPr>
          </a:lstStyle>
          <a:p>
            <a:pPr algn="ctr"/>
            <a:r>
              <a:rPr lang="fr-FR" altLang="fr-FR" b="1" baseline="0" dirty="0">
                <a:solidFill>
                  <a:schemeClr val="tx1"/>
                </a:solidFill>
                <a:effectLst/>
                <a:latin typeface="+mn-lt"/>
              </a:rPr>
              <a:t>Bonnes pratiques </a:t>
            </a:r>
            <a:r>
              <a:rPr lang="fr-FR" altLang="fr-FR" b="1" baseline="0" dirty="0" smtClean="0">
                <a:solidFill>
                  <a:schemeClr val="tx1"/>
                </a:solidFill>
                <a:effectLst/>
                <a:latin typeface="+mn-lt"/>
              </a:rPr>
              <a:t>phytosanitaires,</a:t>
            </a:r>
            <a:r>
              <a:rPr lang="fr-FR" altLang="fr-FR" sz="2400" b="1" baseline="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fr-FR" altLang="fr-FR" sz="2400" b="1" i="1" baseline="0" dirty="0" smtClean="0">
                <a:solidFill>
                  <a:schemeClr val="tx1"/>
                </a:solidFill>
                <a:effectLst/>
                <a:latin typeface="+mn-lt"/>
              </a:rPr>
              <a:t>avant de passer au Zéro Phyto…</a:t>
            </a:r>
            <a:endParaRPr lang="fr-FR" altLang="fr-FR" sz="2400" b="1" i="1" baseline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0697" y="5997296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01" t="27360" r="5725" b="16531"/>
          <a:stretch/>
        </p:blipFill>
        <p:spPr>
          <a:xfrm>
            <a:off x="1823383" y="1381323"/>
            <a:ext cx="6964826" cy="2876776"/>
          </a:xfrm>
          <a:prstGeom prst="rect">
            <a:avLst/>
          </a:prstGeom>
        </p:spPr>
      </p:pic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4151037" y="4797152"/>
            <a:ext cx="2509195" cy="1872208"/>
            <a:chOff x="1429" y="3566"/>
            <a:chExt cx="1678" cy="1150"/>
          </a:xfrm>
        </p:grpSpPr>
        <p:pic>
          <p:nvPicPr>
            <p:cNvPr id="8" name="Picture 27" descr="HUM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3566"/>
              <a:ext cx="771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8" descr="CLOPE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3569"/>
              <a:ext cx="907" cy="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1610" y="3612"/>
              <a:ext cx="1008" cy="1104"/>
              <a:chOff x="577" y="3744"/>
              <a:chExt cx="668" cy="562"/>
            </a:xfrm>
          </p:grpSpPr>
          <p:sp>
            <p:nvSpPr>
              <p:cNvPr id="12" name="Arc 30"/>
              <p:cNvSpPr>
                <a:spLocks/>
              </p:cNvSpPr>
              <p:nvPr/>
            </p:nvSpPr>
            <p:spPr bwMode="auto">
              <a:xfrm rot="974531">
                <a:off x="577" y="3778"/>
                <a:ext cx="529" cy="376"/>
              </a:xfrm>
              <a:custGeom>
                <a:avLst/>
                <a:gdLst>
                  <a:gd name="G0" fmla="+- 0 0 0"/>
                  <a:gd name="G1" fmla="+- 20479 0 0"/>
                  <a:gd name="G2" fmla="+- 21600 0 0"/>
                  <a:gd name="T0" fmla="*/ 6867 w 19005"/>
                  <a:gd name="T1" fmla="*/ 0 h 20479"/>
                  <a:gd name="T2" fmla="*/ 19005 w 19005"/>
                  <a:gd name="T3" fmla="*/ 10214 h 20479"/>
                  <a:gd name="T4" fmla="*/ 0 w 19005"/>
                  <a:gd name="T5" fmla="*/ 20479 h 20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005" h="20479" fill="none" extrusionOk="0">
                    <a:moveTo>
                      <a:pt x="6867" y="-1"/>
                    </a:moveTo>
                    <a:cubicBezTo>
                      <a:pt x="12062" y="1741"/>
                      <a:pt x="16401" y="5392"/>
                      <a:pt x="19004" y="10214"/>
                    </a:cubicBezTo>
                  </a:path>
                  <a:path w="19005" h="20479" stroke="0" extrusionOk="0">
                    <a:moveTo>
                      <a:pt x="6867" y="-1"/>
                    </a:moveTo>
                    <a:cubicBezTo>
                      <a:pt x="12062" y="1741"/>
                      <a:pt x="16401" y="5392"/>
                      <a:pt x="19004" y="10214"/>
                    </a:cubicBezTo>
                    <a:lnTo>
                      <a:pt x="0" y="20479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Arc 31"/>
              <p:cNvSpPr>
                <a:spLocks/>
              </p:cNvSpPr>
              <p:nvPr/>
            </p:nvSpPr>
            <p:spPr bwMode="auto">
              <a:xfrm rot="-3988032">
                <a:off x="750" y="3810"/>
                <a:ext cx="562" cy="429"/>
              </a:xfrm>
              <a:custGeom>
                <a:avLst/>
                <a:gdLst>
                  <a:gd name="G0" fmla="+- 0 0 0"/>
                  <a:gd name="G1" fmla="+- 20011 0 0"/>
                  <a:gd name="G2" fmla="+- 21600 0 0"/>
                  <a:gd name="T0" fmla="*/ 8131 w 19765"/>
                  <a:gd name="T1" fmla="*/ 0 h 20011"/>
                  <a:gd name="T2" fmla="*/ 19765 w 19765"/>
                  <a:gd name="T3" fmla="*/ 11299 h 20011"/>
                  <a:gd name="T4" fmla="*/ 0 w 19765"/>
                  <a:gd name="T5" fmla="*/ 20011 h 20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765" h="20011" fill="none" extrusionOk="0">
                    <a:moveTo>
                      <a:pt x="8131" y="-1"/>
                    </a:moveTo>
                    <a:cubicBezTo>
                      <a:pt x="13329" y="2112"/>
                      <a:pt x="17501" y="6164"/>
                      <a:pt x="19765" y="11298"/>
                    </a:cubicBezTo>
                  </a:path>
                  <a:path w="19765" h="20011" stroke="0" extrusionOk="0">
                    <a:moveTo>
                      <a:pt x="8131" y="-1"/>
                    </a:moveTo>
                    <a:cubicBezTo>
                      <a:pt x="13329" y="2112"/>
                      <a:pt x="17501" y="6164"/>
                      <a:pt x="19765" y="11298"/>
                    </a:cubicBezTo>
                    <a:lnTo>
                      <a:pt x="0" y="2001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03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4552950" y="389251"/>
            <a:ext cx="49150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fr-FR" altLang="fr-FR" sz="2400" b="1" baseline="0" dirty="0" smtClean="0">
                <a:solidFill>
                  <a:srgbClr val="CC3300"/>
                </a:solidFill>
                <a:latin typeface="Berlin Sans FB Demi" pitchFamily="34" charset="0"/>
                <a:cs typeface="Arial" charset="0"/>
              </a:rPr>
              <a:t>Éviter </a:t>
            </a:r>
            <a:r>
              <a:rPr lang="fr-FR" altLang="fr-FR" sz="2400" b="1" baseline="0" dirty="0">
                <a:solidFill>
                  <a:srgbClr val="CC3300"/>
                </a:solidFill>
                <a:latin typeface="Berlin Sans FB Demi" pitchFamily="34" charset="0"/>
                <a:cs typeface="Arial" charset="0"/>
              </a:rPr>
              <a:t>les zones à risque</a:t>
            </a:r>
          </a:p>
        </p:txBody>
      </p:sp>
      <p:pic>
        <p:nvPicPr>
          <p:cNvPr id="35328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09950"/>
            <a:ext cx="38100" cy="3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89251"/>
            <a:ext cx="40989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P14206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35611"/>
            <a:ext cx="4037012" cy="302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Picture 8" descr="P14206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1157601"/>
            <a:ext cx="307181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3861048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8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t="22330" r="12608" b="10556"/>
          <a:stretch>
            <a:fillRect/>
          </a:stretch>
        </p:blipFill>
        <p:spPr bwMode="auto">
          <a:xfrm>
            <a:off x="1993289" y="1124744"/>
            <a:ext cx="651272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942415" y="2708920"/>
            <a:ext cx="6085970" cy="50331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4897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Sommaire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tx1"/>
                </a:solidFill>
              </a:rPr>
              <a:t>Les produits phytosanitaires</a:t>
            </a:r>
          </a:p>
          <a:p>
            <a:r>
              <a:rPr lang="fr-FR" sz="2800" dirty="0" smtClean="0">
                <a:solidFill>
                  <a:srgbClr val="FFFF00"/>
                </a:solidFill>
              </a:rPr>
              <a:t>Contexte</a:t>
            </a:r>
          </a:p>
          <a:p>
            <a:r>
              <a:rPr lang="fr-FR" sz="2800" dirty="0"/>
              <a:t>Jardiner autrement</a:t>
            </a:r>
          </a:p>
          <a:p>
            <a:r>
              <a:rPr lang="fr-FR" sz="2800" dirty="0"/>
              <a:t>Le jardin de l’école</a:t>
            </a:r>
          </a:p>
          <a:p>
            <a:r>
              <a:rPr lang="fr-FR" sz="2800" dirty="0" smtClean="0"/>
              <a:t>Le ramassage de printemps</a:t>
            </a:r>
          </a:p>
        </p:txBody>
      </p:sp>
    </p:spTree>
    <p:extLst>
      <p:ext uri="{BB962C8B-B14F-4D97-AF65-F5344CB8AC3E}">
        <p14:creationId xmlns:p14="http://schemas.microsoft.com/office/powerpoint/2010/main" val="15729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6201" y="2995604"/>
            <a:ext cx="53643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Lois répressives sur l’application des produits phytosanitaires. </a:t>
            </a:r>
          </a:p>
          <a:p>
            <a:pPr algn="ctr"/>
            <a:r>
              <a:rPr lang="fr-FR" sz="1600" dirty="0" smtClean="0">
                <a:latin typeface="+mj-lt"/>
              </a:rPr>
              <a:t>(</a:t>
            </a:r>
            <a:r>
              <a:rPr lang="fr-FR" sz="1600" i="1" dirty="0" smtClean="0">
                <a:solidFill>
                  <a:srgbClr val="000000"/>
                </a:solidFill>
                <a:latin typeface="+mj-lt"/>
              </a:rPr>
              <a:t>Arrêté du 12 septembre 2006, arrêté du 27 juin 2011 et loi 2014-110 du 6 février 2014)</a:t>
            </a:r>
          </a:p>
          <a:p>
            <a:pPr algn="ctr"/>
            <a:endParaRPr lang="fr-FR" sz="1600" i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020" y="4702456"/>
            <a:ext cx="2952750" cy="1552575"/>
          </a:xfrm>
          <a:prstGeom prst="rect">
            <a:avLst/>
          </a:prstGeom>
        </p:spPr>
      </p:pic>
      <p:pic>
        <p:nvPicPr>
          <p:cNvPr id="2052" name="Picture 4" descr="https://encrypted-tbn3.gstatic.com/images?q=tbn:ANd9GcQr1lQGNz1AcaPyv14dQJln-BzLZLWRIUnTSc0_PYUJgspzhkQ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4" y="1710190"/>
            <a:ext cx="19050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475656" y="692697"/>
            <a:ext cx="7272808" cy="6480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smtClean="0">
                <a:solidFill>
                  <a:srgbClr val="7030A0"/>
                </a:solidFill>
                <a:latin typeface="Calibri" panose="020F0502020204030204" pitchFamily="34" charset="0"/>
              </a:rPr>
              <a:t>CONTEXTE RÉGLEMENTAIRE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7272808" cy="648071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CONTEXTE RÉGLEMENTAIRE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691680" y="1446456"/>
            <a:ext cx="6048672" cy="6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400" b="1" dirty="0" smtClean="0"/>
              <a:t>Nouveautés</a:t>
            </a:r>
            <a:endParaRPr lang="fr-FR" altLang="fr-FR" sz="2400" b="1" dirty="0"/>
          </a:p>
          <a:p>
            <a:pPr lvl="2" algn="ctr" eaLnBrk="1" hangingPunct="1">
              <a:buFontTx/>
              <a:buChar char="-"/>
            </a:pPr>
            <a:endParaRPr lang="fr-FR" altLang="fr-FR" sz="1600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3650" y="2132819"/>
            <a:ext cx="70748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latin typeface="Calibri" panose="020F0502020204030204" pitchFamily="34" charset="0"/>
              </a:rPr>
              <a:t>La 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loi dite </a:t>
            </a:r>
            <a:r>
              <a:rPr lang="fr-FR" sz="20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Labbé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FR" sz="2000" dirty="0" smtClean="0">
                <a:latin typeface="Calibri" panose="020F0502020204030204" pitchFamily="34" charset="0"/>
              </a:rPr>
              <a:t>et la 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loi LTE </a:t>
            </a:r>
            <a:r>
              <a:rPr lang="fr-FR" sz="2000" dirty="0" smtClean="0">
                <a:latin typeface="Calibri" panose="020F0502020204030204" pitchFamily="34" charset="0"/>
              </a:rPr>
              <a:t>(Loi de Transition Energétique)  visent </a:t>
            </a:r>
            <a:r>
              <a:rPr lang="fr-FR" sz="2000" dirty="0">
                <a:latin typeface="Calibri" panose="020F0502020204030204" pitchFamily="34" charset="0"/>
              </a:rPr>
              <a:t>à mieux encadrer l'utilisation des produits phytosanitaires sur le territoire </a:t>
            </a:r>
            <a:r>
              <a:rPr lang="fr-FR" sz="2000" dirty="0" smtClean="0">
                <a:latin typeface="Calibri" panose="020F0502020204030204" pitchFamily="34" charset="0"/>
              </a:rPr>
              <a:t>national. </a:t>
            </a:r>
            <a:r>
              <a:rPr lang="fr-FR" sz="2000" dirty="0">
                <a:latin typeface="Calibri" panose="020F0502020204030204" pitchFamily="34" charset="0"/>
              </a:rPr>
              <a:t>Ainsi, </a:t>
            </a:r>
            <a:r>
              <a:rPr lang="fr-FR" sz="2000" dirty="0" smtClean="0">
                <a:latin typeface="Calibri" panose="020F0502020204030204" pitchFamily="34" charset="0"/>
              </a:rPr>
              <a:t>l'échéance </a:t>
            </a:r>
            <a:r>
              <a:rPr lang="fr-FR" sz="2000" dirty="0">
                <a:latin typeface="Calibri" panose="020F0502020204030204" pitchFamily="34" charset="0"/>
              </a:rPr>
              <a:t>concernant 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</a:rPr>
              <a:t>l'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interdiction aux personnes publiques d’utiliser/faire utiliser des produits phytosanitaires</a:t>
            </a:r>
            <a:r>
              <a:rPr lang="fr-FR" sz="2000" dirty="0">
                <a:latin typeface="Calibri" panose="020F0502020204030204" pitchFamily="34" charset="0"/>
              </a:rPr>
              <a:t> (hors produits de </a:t>
            </a:r>
            <a:r>
              <a:rPr lang="fr-FR" sz="2000" dirty="0" err="1">
                <a:latin typeface="Calibri" panose="020F0502020204030204" pitchFamily="34" charset="0"/>
              </a:rPr>
              <a:t>biocontrôle</a:t>
            </a:r>
            <a:r>
              <a:rPr lang="fr-FR" sz="2000" dirty="0">
                <a:latin typeface="Calibri" panose="020F0502020204030204" pitchFamily="34" charset="0"/>
              </a:rPr>
              <a:t>, produits AB et produits à faibles risques)</a:t>
            </a:r>
            <a:r>
              <a:rPr lang="fr-FR" sz="2000" b="1" dirty="0">
                <a:latin typeface="Calibri" panose="020F0502020204030204" pitchFamily="34" charset="0"/>
              </a:rPr>
              <a:t> 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pour l’entretien des espaces verts, forêts et promenades accessibles ou ouverts au public</a:t>
            </a:r>
            <a:r>
              <a:rPr lang="fr-FR" sz="2000" dirty="0">
                <a:latin typeface="Calibri" panose="020F0502020204030204" pitchFamily="34" charset="0"/>
              </a:rPr>
              <a:t> est avancée du 01/01/2020 au </a:t>
            </a:r>
            <a:r>
              <a:rPr lang="fr-FR" sz="2000" b="1" dirty="0">
                <a:solidFill>
                  <a:srgbClr val="00B0F0"/>
                </a:solidFill>
                <a:latin typeface="Calibri" panose="020F0502020204030204" pitchFamily="34" charset="0"/>
              </a:rPr>
              <a:t>01/01/2017</a:t>
            </a:r>
            <a:r>
              <a:rPr lang="fr-FR" sz="2000" dirty="0">
                <a:latin typeface="Calibri" panose="020F0502020204030204" pitchFamily="34" charset="0"/>
              </a:rPr>
              <a:t>. De plus, il sera également dorénavant interdit d'utiliser des produits phytosanitaires 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</a:rPr>
              <a:t>sur les 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voiries</a:t>
            </a:r>
            <a:r>
              <a:rPr lang="fr-FR" sz="2000" dirty="0">
                <a:latin typeface="Calibri" panose="020F0502020204030204" pitchFamily="34" charset="0"/>
              </a:rPr>
              <a:t>, sauf pour des raisons de sécurité</a:t>
            </a:r>
          </a:p>
        </p:txBody>
      </p:sp>
      <p:sp>
        <p:nvSpPr>
          <p:cNvPr id="7" name="Rectangle 6"/>
          <p:cNvSpPr/>
          <p:nvPr/>
        </p:nvSpPr>
        <p:spPr>
          <a:xfrm>
            <a:off x="2483881" y="5729480"/>
            <a:ext cx="5454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Calibri" panose="020F0502020204030204" pitchFamily="34" charset="0"/>
              </a:rPr>
              <a:t>Dérogations</a:t>
            </a:r>
            <a:r>
              <a:rPr lang="fr-FR" sz="2000" dirty="0" smtClean="0">
                <a:latin typeface="Calibri" panose="020F0502020204030204" pitchFamily="34" charset="0"/>
              </a:rPr>
              <a:t> : cimetières, terrains de sport et stades</a:t>
            </a:r>
            <a:endParaRPr lang="fr-F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47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67744" y="2204864"/>
            <a:ext cx="5454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Calibri" panose="020F0502020204030204" pitchFamily="34" charset="0"/>
              </a:rPr>
              <a:t>Pour les </a:t>
            </a:r>
            <a:r>
              <a:rPr lang="fr-FR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particuliers</a:t>
            </a:r>
            <a:r>
              <a:rPr lang="fr-FR" sz="2800" dirty="0" smtClean="0">
                <a:latin typeface="Calibri" panose="020F0502020204030204" pitchFamily="34" charset="0"/>
              </a:rPr>
              <a:t>, la </a:t>
            </a:r>
            <a:r>
              <a:rPr lang="fr-FR" sz="2800" dirty="0">
                <a:solidFill>
                  <a:srgbClr val="00B0F0"/>
                </a:solidFill>
                <a:latin typeface="Calibri" panose="020F0502020204030204" pitchFamily="34" charset="0"/>
              </a:rPr>
              <a:t>vente en libre-service </a:t>
            </a:r>
            <a:r>
              <a:rPr lang="fr-FR" sz="2800" dirty="0" smtClean="0">
                <a:latin typeface="Calibri" panose="020F0502020204030204" pitchFamily="34" charset="0"/>
              </a:rPr>
              <a:t>est interdite depuis le </a:t>
            </a:r>
            <a:r>
              <a:rPr lang="fr-FR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01/01/2017</a:t>
            </a:r>
            <a:r>
              <a:rPr lang="fr-FR" sz="2800" dirty="0" smtClean="0">
                <a:latin typeface="Calibri" panose="020F0502020204030204" pitchFamily="34" charset="0"/>
              </a:rPr>
              <a:t> </a:t>
            </a:r>
            <a:r>
              <a:rPr lang="fr-FR" sz="2800" dirty="0">
                <a:latin typeface="Calibri" panose="020F0502020204030204" pitchFamily="34" charset="0"/>
              </a:rPr>
              <a:t>et </a:t>
            </a:r>
            <a:r>
              <a:rPr lang="fr-FR" sz="2800" dirty="0">
                <a:solidFill>
                  <a:srgbClr val="00B0F0"/>
                </a:solidFill>
                <a:latin typeface="Calibri" panose="020F0502020204030204" pitchFamily="34" charset="0"/>
              </a:rPr>
              <a:t>l'interdiction d'utilisation </a:t>
            </a:r>
            <a:r>
              <a:rPr lang="fr-FR" sz="2800" dirty="0">
                <a:latin typeface="Calibri" panose="020F0502020204030204" pitchFamily="34" charset="0"/>
              </a:rPr>
              <a:t>avancée du 01/01/2022 au 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</a:rPr>
              <a:t>01/01/2019</a:t>
            </a:r>
            <a:r>
              <a:rPr lang="fr-FR" sz="2800" dirty="0">
                <a:latin typeface="Calibri" panose="020F0502020204030204" pitchFamily="34" charset="0"/>
              </a:rPr>
              <a:t>.</a:t>
            </a:r>
            <a:r>
              <a:rPr lang="fr-FR" dirty="0"/>
              <a:t> 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4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92D050"/>
                </a:solidFill>
              </a:rPr>
              <a:t>Sommaire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27268" y="2721888"/>
            <a:ext cx="6591985" cy="3777622"/>
          </a:xfrm>
        </p:spPr>
        <p:txBody>
          <a:bodyPr>
            <a:normAutofit/>
          </a:bodyPr>
          <a:lstStyle/>
          <a:p>
            <a:r>
              <a:rPr lang="fr-FR" sz="2800" dirty="0" smtClean="0"/>
              <a:t>Les produits phytosanitaires</a:t>
            </a:r>
          </a:p>
          <a:p>
            <a:r>
              <a:rPr lang="fr-FR" sz="2800" dirty="0" smtClean="0"/>
              <a:t>Contexte</a:t>
            </a:r>
          </a:p>
          <a:p>
            <a:r>
              <a:rPr lang="fr-FR" sz="2800" dirty="0"/>
              <a:t>Jardiner </a:t>
            </a:r>
            <a:r>
              <a:rPr lang="fr-FR" sz="2800" dirty="0" smtClean="0"/>
              <a:t>autrement</a:t>
            </a:r>
            <a:endParaRPr lang="fr-FR" sz="2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768" y="5793856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2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4847" y="1988840"/>
            <a:ext cx="568863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/>
              <a:t>-</a:t>
            </a:r>
            <a:r>
              <a:rPr lang="fr-FR" b="1" dirty="0" smtClean="0"/>
              <a:t>Prise de conscience </a:t>
            </a:r>
            <a:r>
              <a:rPr lang="fr-FR" dirty="0" smtClean="0"/>
              <a:t>de la nécessité de changer les pratiques de gestion de l’espace public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-Réflexion et mise en place d’un </a:t>
            </a:r>
            <a:r>
              <a:rPr lang="fr-FR" b="1" dirty="0" smtClean="0"/>
              <a:t>Plan de Gestion </a:t>
            </a:r>
            <a:r>
              <a:rPr lang="fr-FR" b="1" dirty="0" smtClean="0"/>
              <a:t>Différenciée.</a:t>
            </a:r>
            <a:endParaRPr lang="fr-FR" b="1" dirty="0" smtClean="0"/>
          </a:p>
          <a:p>
            <a:pPr algn="just"/>
            <a:endParaRPr lang="fr-FR" dirty="0" smtClean="0"/>
          </a:p>
          <a:p>
            <a:pPr algn="just"/>
            <a:endParaRPr lang="fr-FR" sz="1600" dirty="0" smtClean="0"/>
          </a:p>
          <a:p>
            <a:endParaRPr lang="fr-FR" sz="20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475656" y="692697"/>
            <a:ext cx="7272808" cy="6480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A </a:t>
            </a:r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SAUSHEIM…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7" descr="P14204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43295"/>
            <a:ext cx="3819525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2653" y="390720"/>
            <a:ext cx="9144000" cy="490756"/>
          </a:xfrm>
        </p:spPr>
        <p:txBody>
          <a:bodyPr>
            <a:noAutofit/>
          </a:bodyPr>
          <a:lstStyle/>
          <a:p>
            <a:pPr algn="ctr"/>
            <a:r>
              <a:rPr lang="fr-FR" altLang="fr-FR" sz="3200" dirty="0" smtClean="0">
                <a:latin typeface="+mn-lt"/>
              </a:rPr>
              <a:t>Analyse des risques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45307" y="1175180"/>
            <a:ext cx="8598693" cy="4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altLang="fr-FR" sz="2400" b="1" dirty="0">
                <a:solidFill>
                  <a:srgbClr val="CC3300"/>
                </a:solidFill>
              </a:rPr>
              <a:t>R</a:t>
            </a:r>
            <a:r>
              <a:rPr lang="fr-FR" altLang="fr-FR" sz="2400" b="1" dirty="0" smtClean="0">
                <a:solidFill>
                  <a:srgbClr val="CC3300"/>
                </a:solidFill>
              </a:rPr>
              <a:t>isques de pollution envers les eaux et le public sensible</a:t>
            </a:r>
          </a:p>
          <a:p>
            <a:pPr>
              <a:buFontTx/>
              <a:buChar char="-"/>
            </a:pPr>
            <a:endParaRPr lang="fr-FR" altLang="fr-FR" sz="2400" b="1" dirty="0">
              <a:solidFill>
                <a:srgbClr val="CC3300"/>
              </a:solidFill>
            </a:endParaRPr>
          </a:p>
          <a:p>
            <a:pPr>
              <a:buFontTx/>
              <a:buChar char="-"/>
            </a:pPr>
            <a:endParaRPr lang="fr-FR" altLang="fr-FR" sz="2400" b="1" dirty="0" smtClean="0">
              <a:solidFill>
                <a:srgbClr val="CC3300"/>
              </a:solidFill>
            </a:endParaRPr>
          </a:p>
          <a:p>
            <a:pPr>
              <a:buFontTx/>
              <a:buChar char="-"/>
            </a:pPr>
            <a:endParaRPr lang="fr-FR" altLang="fr-FR" sz="2400" b="1" dirty="0" smtClean="0">
              <a:solidFill>
                <a:srgbClr val="CC3300"/>
              </a:solidFill>
            </a:endParaRPr>
          </a:p>
          <a:p>
            <a:pPr>
              <a:buFontTx/>
              <a:buChar char="-"/>
            </a:pPr>
            <a:endParaRPr lang="fr-FR" altLang="fr-FR" sz="2400" b="1" dirty="0">
              <a:solidFill>
                <a:srgbClr val="CC33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ZRE-v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29" y="1927309"/>
            <a:ext cx="6067450" cy="455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8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9950"/>
            <a:ext cx="9144000" cy="547027"/>
          </a:xfrm>
        </p:spPr>
        <p:txBody>
          <a:bodyPr>
            <a:noAutofit/>
          </a:bodyPr>
          <a:lstStyle/>
          <a:p>
            <a:pPr algn="ctr"/>
            <a:r>
              <a:rPr lang="fr-FR" altLang="fr-FR" sz="3200" dirty="0" smtClean="0">
                <a:latin typeface="+mn-lt"/>
              </a:rPr>
              <a:t>Des classes d’entretien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436574" y="3806401"/>
            <a:ext cx="13424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Code 2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131840" y="4416422"/>
            <a:ext cx="1342450" cy="3632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Code 1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781671" y="6402090"/>
            <a:ext cx="13424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Code 3</a:t>
            </a:r>
            <a:endParaRPr lang="fr-FR" dirty="0"/>
          </a:p>
        </p:txBody>
      </p:sp>
      <p:pic>
        <p:nvPicPr>
          <p:cNvPr id="16" name="Picture 5" descr="P14205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5" y="1268760"/>
            <a:ext cx="3876668" cy="290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" name="Picture 5" descr="P14206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38" y="965681"/>
            <a:ext cx="3527723" cy="26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Picture 5" descr="P14002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3" y="4323503"/>
            <a:ext cx="2520256" cy="189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6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473335" y="3861048"/>
            <a:ext cx="6085970" cy="50331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4897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Sommaire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473335" y="2780928"/>
            <a:ext cx="6591985" cy="3777622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tx1"/>
                </a:solidFill>
              </a:rPr>
              <a:t>Les produits phytosanitaires</a:t>
            </a:r>
          </a:p>
          <a:p>
            <a:r>
              <a:rPr lang="fr-FR" sz="2800" dirty="0" smtClean="0">
                <a:solidFill>
                  <a:schemeClr val="tx1"/>
                </a:solidFill>
              </a:rPr>
              <a:t>Contexte</a:t>
            </a:r>
          </a:p>
          <a:p>
            <a:r>
              <a:rPr lang="fr-FR" sz="2800" dirty="0">
                <a:solidFill>
                  <a:srgbClr val="FFFF00"/>
                </a:solidFill>
              </a:rPr>
              <a:t>Jardiner </a:t>
            </a:r>
            <a:r>
              <a:rPr lang="fr-FR" sz="2800" dirty="0" smtClean="0">
                <a:solidFill>
                  <a:srgbClr val="FFFF00"/>
                </a:solidFill>
              </a:rPr>
              <a:t>autrement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623" y="960243"/>
            <a:ext cx="3692800" cy="512568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400" b="1" dirty="0" smtClean="0">
                <a:latin typeface="Calibri" panose="020F0502020204030204" pitchFamily="34" charset="0"/>
              </a:rPr>
              <a:t>Le désherbage manuel :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1392238"/>
            <a:ext cx="1966491" cy="1604714"/>
          </a:xfrm>
        </p:spPr>
        <p:txBody>
          <a:bodyPr/>
          <a:lstStyle/>
          <a:p>
            <a:pPr eaLnBrk="1" hangingPunct="1"/>
            <a:r>
              <a:rPr lang="fr-FR" altLang="fr-FR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Binette</a:t>
            </a:r>
          </a:p>
          <a:p>
            <a:pPr eaLnBrk="1" hangingPunct="1"/>
            <a:r>
              <a:rPr lang="fr-FR" altLang="fr-FR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Sarcloir</a:t>
            </a:r>
          </a:p>
          <a:p>
            <a:pPr eaLnBrk="1" hangingPunct="1"/>
            <a:r>
              <a:rPr lang="fr-FR" altLang="fr-FR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Ratissoire</a:t>
            </a:r>
          </a:p>
          <a:p>
            <a:pPr eaLnBrk="1" hangingPunct="1">
              <a:buFont typeface="Wingdings" pitchFamily="2" charset="2"/>
              <a:buNone/>
            </a:pPr>
            <a:endParaRPr lang="fr-FR" altLang="fr-FR" dirty="0" smtClean="0"/>
          </a:p>
        </p:txBody>
      </p:sp>
      <p:pic>
        <p:nvPicPr>
          <p:cNvPr id="84996" name="Picture 7" descr="136803 Grattoir 2 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56886">
            <a:off x="2005816" y="4423384"/>
            <a:ext cx="50673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136502 Binette hollandaise QuikFi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2113">
            <a:off x="2692400" y="1660525"/>
            <a:ext cx="28019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AutoShape 9" descr="data:image/jpg;base64,/9j/4AAQSkZJRgABAQAAAQABAAD/2wBDAAkGBwgHBgkIBwgKCgkLDRYPDQwMDRsUFRAWIB0iIiAdHx8kKDQsJCYxJx8fLT0tMTU3Ojo6Iys/RD84QzQ5Ojf/2wBDAQoKCg0MDRoPDxo3JR8lNzc3Nzc3Nzc3Nzc3Nzc3Nzc3Nzc3Nzc3Nzc3Nzc3Nzc3Nzc3Nzc3Nzc3Nzc3Nzc3Nzf/wAARCADhAOEDASIAAhEBAxEB/8QAGwABAQADAQEBAAAAAAAAAAAAAAEEBQYHAgP/xAA4EAEAAgEDAQUGBAQFBQAAAAAAAQIDBAURMQYSIUFxExRRUmGBByIjMjNCkaFDU7HR8GJyksHh/8QAGQEBAAMBAQAAAAAAAAAAAAAAAAECAwQF/8QAJxEBAQACAgIABgEFAAAAAAAAAAECEQMhEjEEEyIyQWGBBVFxwfD/2gAMAwEAAhEDEQA/APcQAAAAAAAAAAAAAAAAAAAAAAAAAAAAAAAAAAAAAAAAAAAAAAAAAAAAAAAAAAAAAAAAAAAAAAAAAAAAAAAAAAAAAAAAAEUBBQAAEFARUUEFAQAAFBBQEFAQUARQEEtaKxzaYiI6zLW6zeMWKJrh/Pb4+SuWUx9pk22OS9cdJveeIh+WG/tJrat4tzzM92eYj6f8+DT0wa7crd/LaceOek2/9Q3Gj0mPSYYx4+ZjnmZnrMq45XK+uix+4cC6AUSIKAgoCCgIKAgoCCgIKAgoCCgIqcxHWWBq90w4OYp+e306K5ZTH2mS30z7TERzM8R9Wt1e74cPMYv1Lf2a+1tfuduKcxj+PSsNho9nw4OLZp9tk+vSPsy888/tmotqT2wKxrt0tzHNcXzW8Kx6R5tno9rwafi1o9pk+a0dPSGdEcKvjxSd3uq2oKNEIKAAAigAAAAAAAAAigCKACMLWbnp9LExNu/f5YlXLKYzdqZLfTN5Ymp3DDh5iJ71vhHRpL6/W7lknHp6zNfhXpHrLYaPZ4pxfV379vlr0hjOXLP7J/K/jMfuY982r3C01xRPd8/KsMzS7RipxbUT7S/w8v8A62NK1pWK1rERHSIfS+PFPd7qty/skViI4iIiI8oFGqoAAAAACAoIogKigIKAigCCgCHLR732q2zaJtjy5q5NT3ZmMFLR3vv8P9foi2T2mS26jeOf33tdtWz1muTPXNnj/Cxzz4/WekOL1faTeu0+WdNtWK9sdvCa4ua0iP8Aqt1n0bTYvw6w1vGp3zL7xlmefY18KR/uwvLcuuObd8+E4+Kb+Iy1+p7fW0dpt07RajUUw6WaaaOPZzWsxz9+fGP6Oh0ewzbjJr796f8ALpP+stxptNh0uKuLTYqYsdelaRxD9Uzhlvln3XHc9dY+nxhw48FIpipWlY6RWOH2o20zAEgigIKAAAgoCCoByAAcgAKAnIMfU6zDp4/Nbm3yx1VyymM3UyW+mQxtTrsOn5i1ubfLDT6vdcuae5i5jnwitOsrptp1GomL6m3sqfL/ADT/ALOe8+Wd1xz+Wny5O8q1HanVbzuWCdPs2ptp7W8IjH4Wn79WFsf4c078ane8vtLzPe9jj8K8z1mf+fbyd7pdJh0teMOOK/GfOfu/dbHht7zu0zl8fsmv2x9Ho9NosMYtLhpipHlWOGQo3kkmoyttu6golAigICgnIoCAoIKgAABy/LU58Wm0+TPnvFMWOs2taekRDm8O5dod6r7xs2DSaLRT44sutra180fGK144j1lW5SdL48dym/w6kc1Gq7Yab+Nt21a2I88GptitP2tHH91p2rjTT3d92zWbZPP8TJX2mL/zr0+/CPOfnpb5OV+3v/DpDl+Gj1en1uGM2kz482Kel8dotH9mNvG86DZsHttw1FcVf5a9bW9I6ym5STdqmOGWWXjJ22Eyx7a3Txa9K5aXyY/30paJmvrHk8q7QfiLuG5Zfddkx3wY7TxXux3smT+nT0hkdieyu/zuXv8AuMW0mnyVt363n89+fH9vr8XNfibldcc29HL+m3i4rnz5TG/ifl2+q3bJl/Jiia2meO5WeZ/rD50+1anU272ot7Kk+XWZbfR6HT6SvGGnj52nxmWSt8jyvlm4PmeM1ix9LosGljjDSInztPjM/dkcKOiST0zt2IokRQAABFAAABFAAAEUAABzHb3i+2aPDlmfds24YMeoj40m3jE/Tnh0lIite7WIiI8IiPJxX4rbtj0Ox4dLfHefessfqRE8Y+5MW55+PMR4eqdlu3+k1+PHg3S1MOeeIrnif08k/X5Z9fBlcpjn3+XTjx5cnF9Het9f7dfr9Zp9v0uTVazLXFhxxza9vJoKb5v2vp7fa+z9J0lv2W1mpjFfJHxivE8R6vnf4ruHarZNvzzFtH3MmqnH5Zb147sT8eOrquE95W99RX6ePGbm7Xn+txXjJObN2U3Tb9TPXU7TmpaZ9YrPE/eGDofw91e8Zvf9+3DU1peZmuK0frTXy78zzFZ+kc8PTuDhW8GGV+rtrh8by8c1h1/37avZuz+17Jj7m26PHinjicnHN7etp8W0hRrJJNRy5ZZZXeV3UUEqgAAAIoAgoAigAAAAAACKAAAx9bo9NrtNk02swY8+DJHFseSOYl5X2o/DXV7fe+t7L3tmw9baO882j/tmf3R9J8fV62IslmqnHK43yxuq8D2LtLm2/ddDfWWy09xzTFsGXmO5W35bxHPjHh48fR73W0WiJiYmJ6THm57tR2O2ntJSbavD7PVccV1WLwvHr80fSf7Mrstotftu1Y9v3LJTPbTfkxais/xMf8vMeUxHh9oVwwmG9NObny5rLl7jcAq7JBUAAAAAFQAUBFEAFAQFBBUAFAQUBBQAAAAAAAAAAAAAAAAAAAAAAAAAAAAAAAAAAAAAAAAAAAAAAAAAAAAAAAAAAAAAAAAAAAAAAAAAAAAAAAAAAAAAAAAAAAAAAAAAAAAAAAAAAAAAAAAAAAAAAAAH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84999" name="Picture 2" descr="136501 Binette 2 en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3689">
            <a:off x="3890963" y="2103438"/>
            <a:ext cx="493395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8" descr="C:\Users\Lorraine\Pictures\Gest Diff\sarcloir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0125">
            <a:off x="54747" y="4715587"/>
            <a:ext cx="435451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9" descr="C:\Users\Lorraine\Pictures\Gest Diff\sarcloir 2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1217">
            <a:off x="6750050" y="2849563"/>
            <a:ext cx="2225675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11" descr="http://www.touslesprix.com/ph_tar/3/4/1/9/34199539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2761">
            <a:off x="293688" y="3662363"/>
            <a:ext cx="21558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Rectangle 1"/>
          <p:cNvSpPr>
            <a:spLocks noChangeArrowheads="1"/>
          </p:cNvSpPr>
          <p:nvPr/>
        </p:nvSpPr>
        <p:spPr bwMode="auto">
          <a:xfrm>
            <a:off x="5465763" y="1341438"/>
            <a:ext cx="12522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10 à 45 €</a:t>
            </a:r>
          </a:p>
        </p:txBody>
      </p:sp>
      <p:pic>
        <p:nvPicPr>
          <p:cNvPr id="85004" name="Picture 13" descr="http://static.achatsdirects.fr/catalogue/produits/8/1/2218/outil-a-main-desherbage-ref-pic-bine_1t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9863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4827588"/>
            <a:ext cx="4419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55" y="69321"/>
            <a:ext cx="774054" cy="51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978480" y="202794"/>
            <a:ext cx="6808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/>
              <a:t>Le désherbage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9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249" y="1575187"/>
            <a:ext cx="6134062" cy="263967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55026" y="540555"/>
            <a:ext cx="5093237" cy="60016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2000" b="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fr-FR" sz="1900" b="1" dirty="0" smtClean="0">
                <a:solidFill>
                  <a:srgbClr val="000000"/>
                </a:solidFill>
                <a:latin typeface="Calibri"/>
              </a:rPr>
              <a:t>Le désherbage thermique à vapeur ou à gaz </a:t>
            </a:r>
            <a:endParaRPr lang="fr-FR" sz="19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00358" y="2004649"/>
            <a:ext cx="1503121" cy="276999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Calibri"/>
              </a:rPr>
              <a:t>Coût : 100 € </a:t>
            </a:r>
            <a:endParaRPr lang="fr-FR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230" y="4525678"/>
            <a:ext cx="1982071" cy="2351743"/>
          </a:xfrm>
          <a:prstGeom prst="rect">
            <a:avLst/>
          </a:prstGeom>
        </p:spPr>
      </p:pic>
      <p:pic>
        <p:nvPicPr>
          <p:cNvPr id="13" name="Image 12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228" y="4525679"/>
            <a:ext cx="1806103" cy="2351743"/>
          </a:xfrm>
          <a:prstGeom prst="rect">
            <a:avLst/>
          </a:prstGeom>
        </p:spPr>
      </p:pic>
      <p:pic>
        <p:nvPicPr>
          <p:cNvPr id="16" name="Image 15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122" y="4649327"/>
            <a:ext cx="2968317" cy="1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4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216" y="519790"/>
            <a:ext cx="2221992" cy="3292711"/>
          </a:xfrm>
          <a:prstGeom prst="rect">
            <a:avLst/>
          </a:prstGeom>
        </p:spPr>
      </p:pic>
      <p:pic>
        <p:nvPicPr>
          <p:cNvPr id="4" name="Image 3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680445"/>
            <a:ext cx="2648164" cy="2276506"/>
          </a:xfrm>
          <a:prstGeom prst="rect">
            <a:avLst/>
          </a:prstGeom>
        </p:spPr>
      </p:pic>
      <p:pic>
        <p:nvPicPr>
          <p:cNvPr id="6" name="Image 5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692" y="4485729"/>
            <a:ext cx="1909048" cy="16426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26708" y="847251"/>
            <a:ext cx="4692741" cy="292388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z="1900" b="1" dirty="0" smtClean="0">
                <a:solidFill>
                  <a:srgbClr val="000000"/>
                </a:solidFill>
                <a:latin typeface="Calibri"/>
              </a:rPr>
              <a:t>- Le désherbage thermique eau chaude </a:t>
            </a:r>
            <a:endParaRPr lang="fr-FR" sz="19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84706" y="1390950"/>
            <a:ext cx="5129510" cy="292388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z="1900" smtClean="0">
                <a:solidFill>
                  <a:srgbClr val="000000"/>
                </a:solidFill>
                <a:latin typeface="Calibri"/>
              </a:rPr>
              <a:t>Utiliser l'eau de cuisson des pommes de terre, </a:t>
            </a:r>
            <a:endParaRPr lang="fr-FR" sz="19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627784" y="1781001"/>
            <a:ext cx="2292547" cy="292388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z="1900" dirty="0" smtClean="0">
                <a:solidFill>
                  <a:srgbClr val="000000"/>
                </a:solidFill>
                <a:latin typeface="Calibri"/>
              </a:rPr>
              <a:t>des pâtes, du riz,… </a:t>
            </a:r>
            <a:endParaRPr lang="fr-FR" sz="19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3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t="19623" r="11743" b="14860"/>
          <a:stretch/>
        </p:blipFill>
        <p:spPr bwMode="auto">
          <a:xfrm>
            <a:off x="1907704" y="1916832"/>
            <a:ext cx="6793865" cy="3380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620688"/>
            <a:ext cx="6808800" cy="1143000"/>
          </a:xfrm>
        </p:spPr>
        <p:txBody>
          <a:bodyPr/>
          <a:lstStyle/>
          <a:p>
            <a:pPr algn="ctr"/>
            <a:r>
              <a:rPr lang="fr-FR" sz="3600" dirty="0" smtClean="0"/>
              <a:t>Conception raisonnée</a:t>
            </a:r>
            <a:endParaRPr lang="fr-FR" sz="36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7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0216" y="2618965"/>
            <a:ext cx="4656625" cy="298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481" y="548680"/>
            <a:ext cx="6808800" cy="1143000"/>
          </a:xfrm>
        </p:spPr>
        <p:txBody>
          <a:bodyPr/>
          <a:lstStyle/>
          <a:p>
            <a:pPr algn="ctr"/>
            <a:r>
              <a:rPr lang="fr-FR" sz="3600" dirty="0" smtClean="0"/>
              <a:t>Fauches / Tontes</a:t>
            </a:r>
            <a:endParaRPr lang="fr-FR" sz="3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8903"/>
            <a:ext cx="3635896" cy="564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4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6977" y="771274"/>
            <a:ext cx="1296144" cy="526597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Tonte</a:t>
            </a:r>
            <a:endParaRPr lang="fr-FR" sz="24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76977" y="1412776"/>
            <a:ext cx="7387511" cy="388843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Calibri" panose="020F0502020204030204" pitchFamily="34" charset="0"/>
              </a:rPr>
              <a:t>Augmenter la hauteur de tonte :</a:t>
            </a:r>
          </a:p>
          <a:p>
            <a:pPr lvl="1"/>
            <a:r>
              <a:rPr lang="fr-FR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Plus de biodiversité</a:t>
            </a:r>
          </a:p>
          <a:p>
            <a:pPr lvl="1"/>
            <a:r>
              <a:rPr lang="fr-FR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Moins de maladies</a:t>
            </a:r>
          </a:p>
          <a:p>
            <a:pPr lvl="1"/>
            <a:r>
              <a:rPr lang="fr-FR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Moins de projections</a:t>
            </a:r>
          </a:p>
          <a:p>
            <a:pPr lvl="1"/>
            <a:r>
              <a:rPr lang="fr-FR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Moins d’eau</a:t>
            </a:r>
          </a:p>
          <a:p>
            <a:pPr lvl="1"/>
            <a:r>
              <a:rPr lang="fr-FR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Moins d’adventices</a:t>
            </a:r>
          </a:p>
          <a:p>
            <a:pPr lvl="1"/>
            <a:r>
              <a:rPr lang="fr-FR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Moins de tontes</a:t>
            </a:r>
          </a:p>
          <a:p>
            <a:pPr lvl="1"/>
            <a:endParaRPr lang="fr-FR" sz="2000" dirty="0" smtClean="0">
              <a:latin typeface="Calibri" panose="020F0502020204030204" pitchFamily="34" charset="0"/>
            </a:endParaRPr>
          </a:p>
          <a:p>
            <a:pPr marL="0" indent="0" algn="just">
              <a:buNone/>
              <a:tabLst>
                <a:tab pos="177800" algn="l"/>
              </a:tabLst>
            </a:pPr>
            <a:r>
              <a:rPr lang="fr-FR" sz="2000" dirty="0" smtClean="0">
                <a:latin typeface="Calibri" panose="020F0502020204030204" pitchFamily="34" charset="0"/>
              </a:rPr>
              <a:t>Une tonte divise par deux le nombre d’insectes auxiliaires.</a:t>
            </a:r>
          </a:p>
          <a:p>
            <a:pPr lvl="1">
              <a:buNone/>
            </a:pPr>
            <a:endParaRPr lang="fr-FR" sz="1800" dirty="0" smtClean="0"/>
          </a:p>
        </p:txBody>
      </p:sp>
      <p:pic>
        <p:nvPicPr>
          <p:cNvPr id="59394" name="Picture 2" descr="D:\photos\borely\DSC021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98" y="5413346"/>
            <a:ext cx="9144000" cy="1444654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276872"/>
            <a:ext cx="371457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8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527109" y="2636912"/>
            <a:ext cx="6085970" cy="50331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4897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Sommaire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52015" y="2636912"/>
            <a:ext cx="6591985" cy="3777622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FF00"/>
                </a:solidFill>
              </a:rPr>
              <a:t>Les produits phytosanitaires</a:t>
            </a:r>
          </a:p>
          <a:p>
            <a:r>
              <a:rPr lang="fr-FR" sz="2800" dirty="0" smtClean="0"/>
              <a:t>Contexte</a:t>
            </a:r>
          </a:p>
          <a:p>
            <a:r>
              <a:rPr lang="fr-FR" sz="2800" dirty="0"/>
              <a:t>Jardiner </a:t>
            </a:r>
            <a:r>
              <a:rPr lang="fr-FR" sz="2800" dirty="0" smtClean="0"/>
              <a:t>autrement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909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0967" y="1624584"/>
            <a:ext cx="3569208" cy="369332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z="2400" b="1" dirty="0" smtClean="0">
                <a:solidFill>
                  <a:srgbClr val="800080"/>
                </a:solidFill>
                <a:latin typeface="Calibri"/>
              </a:rPr>
              <a:t>Broyage des branchages : </a:t>
            </a:r>
            <a:endParaRPr lang="fr-FR" sz="2400" b="1" dirty="0">
              <a:solidFill>
                <a:srgbClr val="800080"/>
              </a:solidFill>
              <a:latin typeface="Calibri"/>
            </a:endParaRPr>
          </a:p>
        </p:txBody>
      </p:sp>
      <p:pic>
        <p:nvPicPr>
          <p:cNvPr id="3074" name="Picture 2" descr="http://www.solostocks.fr/img/broyeurs-de-branches-t-300-551995z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67" y="2132856"/>
            <a:ext cx="367558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405252" y="1646598"/>
            <a:ext cx="3569208" cy="369332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z="2400" b="1" dirty="0" smtClean="0">
                <a:solidFill>
                  <a:srgbClr val="800080"/>
                </a:solidFill>
                <a:latin typeface="Calibri"/>
              </a:rPr>
              <a:t>Ramassage des feuilles : </a:t>
            </a:r>
            <a:endParaRPr lang="fr-FR" sz="2400" b="1" dirty="0">
              <a:solidFill>
                <a:srgbClr val="800080"/>
              </a:solidFill>
              <a:latin typeface="Calibri"/>
            </a:endParaRPr>
          </a:p>
        </p:txBody>
      </p:sp>
      <p:pic>
        <p:nvPicPr>
          <p:cNvPr id="10242" name="Picture 2" descr="http://scoprobat.fr/WordPress3/wp-content/gallery/feuille-morte-2/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057581"/>
            <a:ext cx="4762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0232" y="5332214"/>
            <a:ext cx="3971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</a:rPr>
              <a:t>Recommandations :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</a:rPr>
              <a:t>Eviter les plantes malades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</a:rPr>
              <a:t>Laisser fermenter sur une courte période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11960" y="2131070"/>
            <a:ext cx="4762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</a:rPr>
              <a:t>Recommandations :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</a:rPr>
              <a:t>Eviter les plantes malades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</a:rPr>
              <a:t>Broyer les feuilles épaisses</a:t>
            </a:r>
            <a:endParaRPr lang="fr-FR" sz="2000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82713" y="460332"/>
            <a:ext cx="6808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/>
              <a:t>Déchet = Ressource</a:t>
            </a:r>
            <a:endParaRPr lang="fr-FR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20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8826"/>
            <a:ext cx="7581391" cy="565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82713" y="460332"/>
            <a:ext cx="6808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/>
              <a:t>Le paillage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9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60632" y="634239"/>
            <a:ext cx="4587432" cy="11573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sz="2400" b="1" dirty="0" smtClean="0">
                <a:latin typeface="Calibri" panose="020F0502020204030204" pitchFamily="34" charset="0"/>
              </a:rPr>
              <a:t>Les paillages végétaux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60632" y="1751013"/>
            <a:ext cx="1347543" cy="157638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broyat de branches – BRF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400" b="1" u="sng" dirty="0" smtClean="0">
              <a:solidFill>
                <a:srgbClr val="4E3B30"/>
              </a:solidFill>
            </a:endParaRPr>
          </a:p>
        </p:txBody>
      </p:sp>
      <p:pic>
        <p:nvPicPr>
          <p:cNvPr id="25604" name="Picture 2" descr="C:\Documents and Settings\Aleth\Mes documents\Exp° BRF\images\Chataignon - 21 mars 08 - 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4475"/>
            <a:ext cx="23114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ttps://encrypted-tbn2.google.com/images?q=tbn:ANd9GcT6o1ca-RZw8_s23VCcfAMiRB_B5nd_hqGsaak8uhB5m8kde4dB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51013"/>
            <a:ext cx="2243138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 descr="C:\Users\Lorraine\Pictures\Gest Diff\Grenoble 04 2011\DSCN08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376363"/>
            <a:ext cx="2087562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574789" y="6353175"/>
            <a:ext cx="33845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Les feuilles mortes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fr-FR" sz="400" b="1" i="1" dirty="0" smtClean="0">
              <a:solidFill>
                <a:srgbClr val="4E3B30"/>
              </a:solidFill>
            </a:endParaRPr>
          </a:p>
          <a:p>
            <a:pPr eaLnBrk="1" hangingPunct="1">
              <a:defRPr/>
            </a:pPr>
            <a:endParaRPr lang="fr-FR" sz="1800" dirty="0" smtClean="0">
              <a:solidFill>
                <a:srgbClr val="4E3B30"/>
              </a:solidFill>
            </a:endParaRPr>
          </a:p>
        </p:txBody>
      </p:sp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54310"/>
            <a:ext cx="266382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960214" y="5019672"/>
            <a:ext cx="1379538" cy="11515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Les tontes de gazon</a:t>
            </a:r>
          </a:p>
        </p:txBody>
      </p:sp>
      <p:pic>
        <p:nvPicPr>
          <p:cNvPr id="25610" name="Picture 2" descr="5-6nov2011 19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3654310"/>
            <a:ext cx="34258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2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4468" y="4701230"/>
            <a:ext cx="2459037" cy="527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b="1" dirty="0" smtClean="0">
                <a:solidFill>
                  <a:srgbClr val="4E3B30"/>
                </a:solidFill>
                <a:latin typeface="Calibri" panose="020F0502020204030204" pitchFamily="34" charset="0"/>
              </a:rPr>
              <a:t>Paille de lin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400" dirty="0" smtClean="0">
              <a:solidFill>
                <a:srgbClr val="4E3B30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652" name="Picture 2" descr="Paillette de 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87" y="2084044"/>
            <a:ext cx="3276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 descr="http://photos.plantes-et-jardins.com/magazine/1107/Paillis-chanv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628775"/>
            <a:ext cx="2528888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paille de bl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7" y="1628775"/>
            <a:ext cx="253254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43605" y="1228665"/>
            <a:ext cx="1989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4E3B30"/>
                </a:solidFill>
                <a:latin typeface="Calibri" panose="020F0502020204030204" pitchFamily="34" charset="0"/>
              </a:rPr>
              <a:t>Paille de chanvre</a:t>
            </a:r>
            <a:endParaRPr lang="fr-FR" sz="20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9376" y="1228665"/>
            <a:ext cx="147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4E3B30"/>
                </a:solidFill>
                <a:latin typeface="Calibri" panose="020F0502020204030204" pitchFamily="34" charset="0"/>
              </a:rPr>
              <a:t>Paille de blé</a:t>
            </a:r>
            <a:endParaRPr lang="fr-FR" sz="2000" dirty="0">
              <a:latin typeface="Calibri" panose="020F050202020403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1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corce de pin f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" y="1389063"/>
            <a:ext cx="20494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8254" y="2722393"/>
            <a:ext cx="1969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←Ecorce </a:t>
            </a:r>
            <a:r>
              <a:rPr lang="fr-FR" sz="2000" dirty="0">
                <a:solidFill>
                  <a:srgbClr val="4E3B30"/>
                </a:solidFill>
                <a:latin typeface="Calibri" panose="020F0502020204030204" pitchFamily="34" charset="0"/>
              </a:rPr>
              <a:t>de pins </a:t>
            </a:r>
          </a:p>
        </p:txBody>
      </p:sp>
      <p:sp>
        <p:nvSpPr>
          <p:cNvPr id="29700" name="Titre 1"/>
          <p:cNvSpPr txBox="1">
            <a:spLocks/>
          </p:cNvSpPr>
          <p:nvPr/>
        </p:nvSpPr>
        <p:spPr bwMode="auto">
          <a:xfrm>
            <a:off x="3307970" y="5321058"/>
            <a:ext cx="3743623" cy="81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rgbClr val="4E3B30"/>
                </a:solidFill>
                <a:latin typeface="Calibri" panose="020F0502020204030204" pitchFamily="34" charset="0"/>
              </a:rPr>
              <a:t>Morceau de palette de </a:t>
            </a:r>
            <a:r>
              <a:rPr lang="fr-FR" alt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bois→</a:t>
            </a:r>
            <a:endParaRPr lang="fr-FR" altLang="fr-FR" sz="2000" dirty="0">
              <a:solidFill>
                <a:srgbClr val="4E3B30"/>
              </a:solidFill>
              <a:latin typeface="Calibri" panose="020F0502020204030204" pitchFamily="34" charset="0"/>
            </a:endParaRPr>
          </a:p>
        </p:txBody>
      </p:sp>
      <p:pic>
        <p:nvPicPr>
          <p:cNvPr id="29701" name="Picture 3" descr="Morceau de palette de bo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93" y="4103688"/>
            <a:ext cx="2085781" cy="27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itre 1"/>
          <p:cNvSpPr txBox="1">
            <a:spLocks/>
          </p:cNvSpPr>
          <p:nvPr/>
        </p:nvSpPr>
        <p:spPr bwMode="auto">
          <a:xfrm>
            <a:off x="3946010" y="3054545"/>
            <a:ext cx="2854201" cy="10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rgbClr val="4E3B30"/>
                </a:solidFill>
                <a:latin typeface="Franklin Gothic Book" pitchFamily="34" charset="0"/>
              </a:rPr>
              <a:t>Cosses de </a:t>
            </a:r>
            <a:r>
              <a:rPr lang="fr-FR" altLang="fr-FR" sz="2000" dirty="0" smtClean="0">
                <a:solidFill>
                  <a:srgbClr val="4E3B30"/>
                </a:solidFill>
                <a:latin typeface="Franklin Gothic Book" pitchFamily="34" charset="0"/>
              </a:rPr>
              <a:t>sarrasin</a:t>
            </a:r>
            <a:r>
              <a:rPr lang="fr-FR" alt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→</a:t>
            </a:r>
            <a:endParaRPr lang="fr-FR" altLang="fr-FR" sz="2000" dirty="0">
              <a:solidFill>
                <a:srgbClr val="4E3B30"/>
              </a:solidFill>
              <a:latin typeface="Franklin Gothic Book" pitchFamily="34" charset="0"/>
            </a:endParaRPr>
          </a:p>
        </p:txBody>
      </p:sp>
      <p:pic>
        <p:nvPicPr>
          <p:cNvPr id="29703" name="Picture 3" descr="paillage de cosses de saraz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93" y="1362137"/>
            <a:ext cx="2065064" cy="27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" descr="feve de ca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" y="4103688"/>
            <a:ext cx="2074862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87955" y="4530870"/>
            <a:ext cx="44608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←Cosses </a:t>
            </a:r>
            <a:r>
              <a:rPr lang="fr-FR" sz="2000" dirty="0">
                <a:solidFill>
                  <a:srgbClr val="4E3B30"/>
                </a:solidFill>
                <a:latin typeface="Calibri" panose="020F0502020204030204" pitchFamily="34" charset="0"/>
              </a:rPr>
              <a:t>de fèves de cacao</a:t>
            </a:r>
          </a:p>
        </p:txBody>
      </p:sp>
      <p:sp>
        <p:nvSpPr>
          <p:cNvPr id="29706" name="Titre 6"/>
          <p:cNvSpPr>
            <a:spLocks noGrp="1"/>
          </p:cNvSpPr>
          <p:nvPr>
            <p:ph type="title"/>
          </p:nvPr>
        </p:nvSpPr>
        <p:spPr>
          <a:xfrm>
            <a:off x="1403648" y="691811"/>
            <a:ext cx="8686800" cy="841375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400" b="1" dirty="0" smtClean="0">
                <a:latin typeface="Calibri" panose="020F0502020204030204" pitchFamily="34" charset="0"/>
              </a:rPr>
              <a:t>Les paillages végétaux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2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DSCN07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" y="1529218"/>
            <a:ext cx="3294063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pouzzol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58" y="2165596"/>
            <a:ext cx="3059113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1422" y="1765071"/>
            <a:ext cx="1358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4E3B30"/>
                </a:solidFill>
                <a:latin typeface="Calibri" panose="020F0502020204030204" pitchFamily="34" charset="0"/>
              </a:rPr>
              <a:t>Pouzzolane</a:t>
            </a:r>
          </a:p>
        </p:txBody>
      </p:sp>
      <p:sp>
        <p:nvSpPr>
          <p:cNvPr id="3" name="Rectangle 2"/>
          <p:cNvSpPr/>
          <p:nvPr/>
        </p:nvSpPr>
        <p:spPr>
          <a:xfrm>
            <a:off x="3516052" y="2467371"/>
            <a:ext cx="1329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← Graviers</a:t>
            </a:r>
            <a:endParaRPr lang="fr-FR" sz="2000" dirty="0">
              <a:solidFill>
                <a:srgbClr val="4E3B30"/>
              </a:solidFill>
              <a:latin typeface="Calibri" panose="020F0502020204030204" pitchFamily="34" charset="0"/>
            </a:endParaRPr>
          </a:p>
        </p:txBody>
      </p:sp>
      <p:pic>
        <p:nvPicPr>
          <p:cNvPr id="31750" name="Picture 2" descr="ardoi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" y="3635318"/>
            <a:ext cx="2434014" cy="322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27784" y="5157192"/>
            <a:ext cx="1267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← Ardoise</a:t>
            </a:r>
            <a:endParaRPr lang="fr-FR" sz="2000" dirty="0">
              <a:solidFill>
                <a:srgbClr val="4E3B30"/>
              </a:solidFill>
              <a:latin typeface="Calibri" panose="020F0502020204030204" pitchFamily="34" charset="0"/>
            </a:endParaRPr>
          </a:p>
        </p:txBody>
      </p:sp>
      <p:sp>
        <p:nvSpPr>
          <p:cNvPr id="31752" name="Titre 3"/>
          <p:cNvSpPr>
            <a:spLocks noGrp="1"/>
          </p:cNvSpPr>
          <p:nvPr>
            <p:ph type="title"/>
          </p:nvPr>
        </p:nvSpPr>
        <p:spPr>
          <a:xfrm>
            <a:off x="1578934" y="744993"/>
            <a:ext cx="2621769" cy="784225"/>
          </a:xfrm>
        </p:spPr>
        <p:txBody>
          <a:bodyPr>
            <a:normAutofit/>
          </a:bodyPr>
          <a:lstStyle/>
          <a:p>
            <a:pPr algn="r" eaLnBrk="1" hangingPunct="1"/>
            <a:r>
              <a:rPr lang="fr-FR" altLang="fr-FR" sz="2400" b="1" dirty="0" smtClean="0">
                <a:latin typeface="Calibri" panose="020F0502020204030204" pitchFamily="34" charset="0"/>
              </a:rPr>
              <a:t>Paillages minéraux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itre 3"/>
          <p:cNvSpPr>
            <a:spLocks noGrp="1"/>
          </p:cNvSpPr>
          <p:nvPr>
            <p:ph type="title"/>
          </p:nvPr>
        </p:nvSpPr>
        <p:spPr>
          <a:xfrm>
            <a:off x="1398588" y="690707"/>
            <a:ext cx="1730375" cy="515793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400" b="1" dirty="0" smtClean="0">
                <a:latin typeface="Calibri" panose="020F0502020204030204" pitchFamily="34" charset="0"/>
              </a:rPr>
              <a:t>Toiles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779912" y="3861048"/>
            <a:ext cx="3186112" cy="2835276"/>
            <a:chOff x="5776913" y="3921124"/>
            <a:chExt cx="3186112" cy="2835276"/>
          </a:xfrm>
        </p:grpSpPr>
        <p:pic>
          <p:nvPicPr>
            <p:cNvPr id="33798" name="Picture 5" descr="http://www.jardindesgazelles.fr/media/collerettes-de-paillage-biodegradables--havane---50-pieces---30-cm-x-30-cm-130856331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913" y="3921125"/>
              <a:ext cx="3186112" cy="283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7" name="Titre 1"/>
            <p:cNvSpPr txBox="1">
              <a:spLocks/>
            </p:cNvSpPr>
            <p:nvPr/>
          </p:nvSpPr>
          <p:spPr bwMode="auto">
            <a:xfrm>
              <a:off x="6064275" y="3921124"/>
              <a:ext cx="2612181" cy="1164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Toiles en fibres de jute ou de chanvre</a:t>
              </a:r>
            </a:p>
          </p:txBody>
        </p:sp>
      </p:grpSp>
      <p:pic>
        <p:nvPicPr>
          <p:cNvPr id="33799" name="Picture 2" descr="paillage synthé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12" y="1554832"/>
            <a:ext cx="26035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22534" y="4317221"/>
            <a:ext cx="2600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Toile en fibres synthétique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6093048" y="382587"/>
            <a:ext cx="2411412" cy="3213100"/>
            <a:chOff x="6516688" y="260350"/>
            <a:chExt cx="2411412" cy="3213100"/>
          </a:xfrm>
        </p:grpSpPr>
        <p:pic>
          <p:nvPicPr>
            <p:cNvPr id="33795" name="Picture 3" descr="paillage-toile-cot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88" y="260350"/>
              <a:ext cx="2411412" cy="321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4" name="Titre 1"/>
            <p:cNvSpPr txBox="1">
              <a:spLocks/>
            </p:cNvSpPr>
            <p:nvPr/>
          </p:nvSpPr>
          <p:spPr bwMode="auto">
            <a:xfrm>
              <a:off x="6516688" y="2780928"/>
              <a:ext cx="2411412" cy="692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18" charset="2"/>
                <a:buChar char=""/>
                <a:defRPr sz="12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Toiles en fibres de coton</a:t>
              </a:r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5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128782" y="1537996"/>
            <a:ext cx="7923212" cy="10080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Elles vont occuper l’espace dans les massifs d’arbustes , garnir les pieds d’arbres ou les haies, compléter les massifs de plantes pérennes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0964" name="Rectangle 3"/>
          <p:cNvSpPr txBox="1">
            <a:spLocks noChangeArrowheads="1"/>
          </p:cNvSpPr>
          <p:nvPr/>
        </p:nvSpPr>
        <p:spPr bwMode="auto">
          <a:xfrm>
            <a:off x="1979712" y="3246068"/>
            <a:ext cx="6876951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20000"/>
              </a:spcBef>
              <a:buSzPct val="70000"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A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voir </a:t>
            </a: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un feuillage dense, un port étalé, une bonne durée de vie</a:t>
            </a:r>
          </a:p>
          <a:p>
            <a:pPr>
              <a:spcBef>
                <a:spcPct val="20000"/>
              </a:spcBef>
              <a:buSzPct val="70000"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upporter </a:t>
            </a: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de vivre en pied d’arbre </a:t>
            </a:r>
          </a:p>
          <a:p>
            <a:pPr>
              <a:spcBef>
                <a:spcPct val="20000"/>
              </a:spcBef>
              <a:buSzPct val="70000"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D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emander </a:t>
            </a: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le minimum d’entretien</a:t>
            </a:r>
          </a:p>
          <a:p>
            <a:pPr>
              <a:spcBef>
                <a:spcPct val="20000"/>
              </a:spcBef>
              <a:buSzPct val="70000"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P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ouvoir </a:t>
            </a: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se propager pour « occuper le terrain » sans devenir envahissante </a:t>
            </a:r>
          </a:p>
          <a:p>
            <a:pPr>
              <a:spcBef>
                <a:spcPct val="20000"/>
              </a:spcBef>
              <a:buSzPct val="70000"/>
              <a:buFontTx/>
              <a:buNone/>
            </a:pPr>
            <a:endParaRPr lang="fr-FR" altLang="fr-FR" sz="3200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  <p:sp>
        <p:nvSpPr>
          <p:cNvPr id="40965" name="Rectangle 1"/>
          <p:cNvSpPr>
            <a:spLocks noChangeArrowheads="1"/>
          </p:cNvSpPr>
          <p:nvPr/>
        </p:nvSpPr>
        <p:spPr bwMode="auto">
          <a:xfrm>
            <a:off x="2484788" y="2668738"/>
            <a:ext cx="35809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u="sng" dirty="0">
                <a:solidFill>
                  <a:srgbClr val="4E3B30"/>
                </a:solidFill>
                <a:latin typeface="Calibri" panose="020F0502020204030204" pitchFamily="34" charset="0"/>
              </a:rPr>
              <a:t>Critères pour un bon </a:t>
            </a:r>
            <a:r>
              <a:rPr lang="fr-FR" altLang="fr-FR" sz="2000" u="sng" dirty="0" smtClean="0">
                <a:solidFill>
                  <a:srgbClr val="4E3B30"/>
                </a:solidFill>
                <a:latin typeface="Calibri" panose="020F0502020204030204" pitchFamily="34" charset="0"/>
              </a:rPr>
              <a:t>couvre-sol </a:t>
            </a:r>
            <a:r>
              <a:rPr lang="fr-FR" altLang="fr-FR" sz="2000" dirty="0" smtClean="0">
                <a:solidFill>
                  <a:srgbClr val="4E3B30"/>
                </a:solidFill>
                <a:latin typeface="Calibri" panose="020F0502020204030204" pitchFamily="34" charset="0"/>
              </a:rPr>
              <a:t>:</a:t>
            </a:r>
            <a:endParaRPr lang="fr-FR" altLang="fr-FR" sz="2000" dirty="0">
              <a:solidFill>
                <a:srgbClr val="4E3B3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82713" y="460332"/>
            <a:ext cx="6808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/>
              <a:t>Les plantes couvre-sol</a:t>
            </a:r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8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Imag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74306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 descr="C:\Users\Lorraine\Pictures\JARDIN NATUREL\Couvre sol Moir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58" y="0"/>
            <a:ext cx="445954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0" descr="http://t0.gstatic.com/images?q=tbn:ANd9GcQUsGpm_gBFO9DEyjYaproRlk_59bobL2g6-dm4uqoZxK52cpD5EjUoDb6q5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60" y="3204772"/>
            <a:ext cx="4400940" cy="365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http://lh6.ggpht.com/_U3Q914QEvvY/RlprR_eUVRI/AAAAAAAACA8/DROxP5xYfQY/S4300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306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9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060" y="2348880"/>
            <a:ext cx="4092876" cy="3172968"/>
          </a:xfrm>
          <a:prstGeom prst="rect">
            <a:avLst/>
          </a:prstGeom>
        </p:spPr>
      </p:pic>
      <p:pic>
        <p:nvPicPr>
          <p:cNvPr id="8" name="Image 7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2046722"/>
            <a:ext cx="2523744" cy="37398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70967" y="1738354"/>
            <a:ext cx="461117" cy="276999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mtClean="0">
                <a:solidFill>
                  <a:srgbClr val="000000"/>
                </a:solidFill>
                <a:latin typeface="Arial"/>
              </a:rPr>
              <a:t> </a:t>
            </a: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0967" y="2946019"/>
            <a:ext cx="461010" cy="276999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mtClean="0">
                <a:solidFill>
                  <a:srgbClr val="000000"/>
                </a:solidFill>
                <a:latin typeface="Arial"/>
              </a:rPr>
              <a:t> </a:t>
            </a: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0967" y="4153535"/>
            <a:ext cx="461010" cy="276999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mtClean="0">
                <a:solidFill>
                  <a:srgbClr val="000000"/>
                </a:solidFill>
                <a:latin typeface="Arial"/>
              </a:rPr>
              <a:t> </a:t>
            </a: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70967" y="4455392"/>
            <a:ext cx="461117" cy="276999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fr-FR" smtClean="0">
                <a:solidFill>
                  <a:srgbClr val="000000"/>
                </a:solidFill>
                <a:latin typeface="Arial"/>
              </a:rPr>
              <a:t> </a:t>
            </a: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403648" y="460332"/>
            <a:ext cx="4295340" cy="103418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/>
              <a:t>Taille douce</a:t>
            </a:r>
            <a:endParaRPr lang="fr-FR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4067944" y="3916670"/>
            <a:ext cx="360040" cy="37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1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+mn-lt"/>
              </a:rPr>
              <a:t>Les pesticides en France</a:t>
            </a:r>
            <a:endParaRPr lang="fr-FR" sz="3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59" y="1933437"/>
            <a:ext cx="6596062" cy="395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8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38" y="1412776"/>
            <a:ext cx="2236771" cy="3152318"/>
          </a:xfrm>
          <a:prstGeom prst="rect">
            <a:avLst/>
          </a:prstGeom>
        </p:spPr>
      </p:pic>
      <p:pic>
        <p:nvPicPr>
          <p:cNvPr id="6" name="Image 5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230" y="1410414"/>
            <a:ext cx="2999232" cy="31546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804248" y="4814970"/>
            <a:ext cx="2012634" cy="129266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L'essentiel est de ne pas oublier qu'un végétal grandit. </a:t>
            </a:r>
            <a:endParaRPr lang="fr-FR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5606" y="4814970"/>
            <a:ext cx="2712480" cy="181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412777"/>
            <a:ext cx="2434810" cy="315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47664" y="251292"/>
            <a:ext cx="6840760" cy="103418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/>
              <a:t>La bonne plante au bon endroit</a:t>
            </a:r>
            <a:endParaRPr lang="fr-F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1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5536" y="1562109"/>
            <a:ext cx="3883382" cy="118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 smtClean="0">
                <a:latin typeface="Calibri" panose="020F0502020204030204" pitchFamily="34" charset="0"/>
              </a:rPr>
              <a:t>Installer des nichoirs</a:t>
            </a:r>
          </a:p>
          <a:p>
            <a:r>
              <a:rPr lang="fr-FR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Favoriser la pédagogie</a:t>
            </a:r>
          </a:p>
          <a:p>
            <a:r>
              <a:rPr lang="fr-FR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Prendre quelques précautions</a:t>
            </a:r>
            <a:endParaRPr lang="fr-FR" sz="20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875909" y="1317694"/>
            <a:ext cx="3995936" cy="5112568"/>
            <a:chOff x="5680365" y="3186544"/>
            <a:chExt cx="3879272" cy="498325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80365" y="3186544"/>
              <a:ext cx="3879272" cy="4983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7956376" y="6525343"/>
              <a:ext cx="1603261" cy="16444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8" name="AutoShape 6" descr="data:image/jpeg;base64,/9j/4AAQSkZJRgABAQAAAQABAAD/2wCEAAkGBhQSERUUExMVFRUWGR0aGBgYGBwfHxoeHB4cHx4dHBsfHCYeIB4jGh4cIC8gIycqLCwuHyAxNTAqNSYrLCkBCQoKDgwOGg8PGiwkHyQsLCwsKSwsLCwsLCwsLCwsLCwsKSwsLCksLCwsLCwsLCwsLCwsLCwsLCwsLCwsLCwsKf/AABEIAMABBwMBIgACEQEDEQH/xAAcAAACAwEBAQEAAAAAAAAAAAAFBgMEBwIAAQj/xABIEAACAQIEBAQEAggEBAQFBQABAhEDIQAEEjEFBkFREyJhcQcygZGhsRQjQlJiwdHwcpKi4RUWstIXgsLxJDNDg+IlNFNjc//EABkBAAMBAQEAAAAAAAAAAAAAAAECAwAEBf/EACQRAAICAgIDAQADAQEAAAAAAAABAhEDIRIxE0FRYSIycUIE/9oADAMBAAIRAxEAPwC7kuStYVq6NMbtCgWgRJ6Dtv1wPzvLpV2U5qgtPVqEI7vH7pNkI6b9sWTSYwzMQT3kk+5P0xOtMdWn7D8hP44zoUEZbgWVRdIFeuL2LBFiZjSstA/xDBCkGQzTpUKJ/e0amt/G+pu22LgRuk9rCfzMY6GV1dAe9yY+m344xihWrO9qlZ6kbb/ljpMp3BA9QP8Ab8sfc1xrL0BFWvSSemoE/VRqOAWb+IeWXV4NOrX03J+Vfe94+mNf0yTfQ00KSg2JNvX898SNljNpX1mNvucZ7mvidWaBTp0qe1wCxX6m3+nC5xLmbMViQ9ZmXrJJH+Xb7DCc0UWN+zXc1xbL0BNStTHsdRP0WT+GBlfn2ktNqlOjVqqNidNNSfTUdR+i4yc1DESS3Y7fbEooVXpCzMWc36KFAHsPmOF5sbxobeIfFHMtamlCgD3l2/p/pwtcT5hzFU/ra9ep6A6F+w/pjvh3CJEINRHzN0HuxsBgllOVnqEhEqVm/gRiB9AJP4Yi826KrEkhfp5LUpJ1KOsbCb7m8x0g46NIapEgHqdz+FsMfGeVszRQVXomjBsHIBexI8urVsO1u+JeD8SLUalPMUhrkFHRVFVCTYTElSRBU3vuOuctWZLdHuG8Ep1KR8ORV0+Ih1gEgkqAbGQHhTtHpc4X1olCdSkEm4ckEEHYg7+hw50uELW0ZeorJXVVqUmFvmAJSdtQgWaxjfqLmc4cK1EuoFSpTtVTZpFtWg+ZXU7/AE3jCW0htWDqGUD5aqrAEI6sfQMpVgPQstMj09QcAjwMGtppuCSxWwlrGCBqOkRa+9wcM3L9DWlQ7a6T0yDeGTS4NjvAIH/vgnT4aEzL1nZHUElRphhqGxMw37IneFH0ybjGwOnKgEnwwRgZdg3fVqM+vlAwGp8Aeg7UnAkGQehBiCPfGq5cgqrgyGHXce/thc5hElGMSS4+giPxnHO8s2mmyqgr0Zrx0hKgH8IP54oCvgnzjasv+D+ZxJwLkXMZhfFOmhlxc16x0pHpN2+lvXHbhSeNNkMjqbQK/SBjr9J9cWeZstk6bKmTrVa0D9ZUdQqs3emN49/ucBwxxTxoTmXTmu+JqOdjA5UJxcynDS7AGb/hhZQjWxlN+gtl86D1wV4fxZ6Rmm5Q9Y2PuDY4Xc5w/RsCOxx8y+bIsb45uHuDLX6kjT+Hc8hoFdIP76bfVdx9Jw1ZXOLUXVTdWB6qf7v6YxmhmpwQymfemdSOUPcH8D0I9Dho52tSElhXo1TM5YOuk2J7AWPfbfAziHCkSlKhyVJMrBY+WNMG5l4Mi4ucBuG88mwrrPTWg/NdvtHthoyfEkqrqpuGHp09xuPqMdMMil0c8oNdi3wni1ZAUTW7OTLRIOkmZAG4AAtj7hnNIHYRNzYX9cexm5GqIsZ3i+WSWeuggSQsufppFsBK/wAT8vTJ8KizmbEwv5yfwwhZtlUBabeVhcT/AH9sWMtm6Ap0tQBKVAWAW5WbgmYOG8jro3BfQ9nPiXmarAIqUV2sNRj62/DFHiebzFYENWqE2EaiAZ2GkQPwxNzhxvL5jw/0dSzCdR0xboMBuH8QqJVpuRIRg2kkAGPribc5K+iiUVo+1eC1aBU1KfzEhZ2Jxb4XTiTvFiFtA9ux73wwc3cw0s3TpJTIWG1MXdRHoIJJxZ4bRVgFQEvBLFEYiOsSFH31e2Izk3HZSKSeipkssKkt4IsAAzAhR+Fz6AY6zHJ7sQQhJdCSQIBHTc2M2ienvg2lcBtPnJ0k6dzA6WIsO2L44sWIQo6o48pAkHuCQPLb2g+hxGLp6HkZ5V4R4Ua9axa0faZmLfnhp4JXanpKeLDLbQ+mT2NiDMdO474r1uWKtSpXLD9XBaahsp+bqYIBJB07ieuOeF2AAUmCdVL9pDNzTNpgjbf88NO37DFoMZzjFKmqsKWsuWMaousfwwSQZx1V+I2UekKTZfNUr3NLMEgn/DqQE/TFbjvCAUGZQhkaCyx8rSRqg7BiCD62wnfoniVrEIoBZydlC3Jjr0+pAw8V9Ee+i9zHnMiaWrL1Mwahey1UQFQNz4iuZmYFul/XjgVEtUpsolCVZj13vMmdwQfv1wt10DEmR7YZeUM0VWFvvKmPqR7iD7gd8UyJKGhIt8th7jWfY541NA0zCmYI0wN9vmnfDDwdqeZfzkJmHgU2NvEZR5QXGzRIUkgmI7Qv5jLUyzKYL6hUVSrWDi5JAjSbGZ6dMXeHZN6j1HrjSjQqqSBOgghqd7KnU9ZjfEU2O6L4y5p5wu4KaSNUi53UgkCNQ1ESdxBnHedq0/FdGQM9PSwHUyhgrHXcGOk2M4OZav8Ap9FqDkpmQh01oGkjanrn5vMIDegkycAjwV6mdenUrmhX8pVCukG0LpcPG4mL77YsloleyThXM9F0BaUJG0EqTsACJv7xN8DeI5w5uufB0+HSlWdjpVW6ySNto74+ZnhFSlWitSCPJkD5XmPMhFhJuQdjPfEea4XVVxTrhm8oenZFhWnTu9jAuIGITSppItHtMHce45ksq6uMuubzAXyu4iisE3CbuZ6ke0YSOP8AM+Yzj68xVLx8q7Kv+FRYfnhr5g5YNcoaZ06VOrUZntCqs99zgbkuTBP6xc3UHahlyZ/8zWx0YZLgr7JZYvkxUCYvPk1VEOqWa+mNhAgn3JMDsJ6jDtl+SwD+r4RxCr2NV1QfUBI+k4gzvwy4jWqu6ZF6au0gNVQ6R21FhP2xe7JUKVBRPthg4RQEEk3n2/D3xBxnk7NZBFOYpquskAB1Y2EmytP1xLwalAcEyQb3Bj0ke2IZv6lcWmX8zkgwuN8DzypVrSuWpl3W5ggWvO57xgh4t7THrho5LqVRXY0AhmmdYdiIgiCIBO9tsc2NOMi82nEyxKjKDqUgrYg+lojeZwQyhqMjOEbQvzGNsFuG5GrXzdValNPELPqIoI41Am0kXE474Nmaxo1MuMuwLSCxYACZDWtsJt6YvOKfSJRk12C6WdB64u5fOFSGUlSNipg/hizT5VpxUy4lc2CmgMxghoM2kRpOF3MNUoVWpOp1I2kxfbsRuMS8T/5H5p9j9w/neotqqioO48rfXofwx7CVl84b2YRvINve2PY3kyLQPHF7C6cATcrbbbF7LcmK/wCyPsMKacyVOtR/x/rhiFGo7E0KjOkAglgDcbX9t8I8WRdsrzg+gwvw+TqB/lH8zidfh9TEkEr7BRhcbMVlfQ71UtOokaQOpLAwBij/AMeJYqlWowBgEKx1eogH8cMoT/QNx+obKnw8pndmPuB/TH1OWq1JSqPt8rftKOsERYi0GcLOR4vUqPoSrU1AEkFT0Hr9sFEbOGmHp1NUkAIBL3m8D2+nXCuEwpx+o+/8BcBlcBgY80EMI2M7GOkjFnNUGcVF2WVanqEwVADA99QH3wv5/mKvRbTVZ0aNmVh9d8U/+bapMCqxnpBOMseRmbgMgygqeVqWhrgsrEqZ7owkdDZv5Ylr5Z0Ol3psehiWX6wHX2OF+rxXOJpL03HifLqSNX1K4ucQzz0Up1WdSXsQCCZubj2t9MZxyAuH0cOD8QDsKdUhtQKMI1alPSB9ZU+4x6vy5SVStOkwVwCTS0BgBeDqQhlm8jsNouv8J5kMq9QAFSGVpWTBFmWZMjY7/mD/APzn+g16lGuqvl/FMA+aFk6SIOpPKQdW3fuLR5NUyUuKdoA8X5RBI0mq6x/9R1sdjGmOmKXC8j4NTyCIVrTP7JAIPf09JwQ5m5sVcxUp0lOk+ZCSGBQiQwYRII2/qMAU51QupK/tCbdJv17Yf+Quhoz2ipSTMuCq0lIdUkMemgdAfEMajYK09ga9PjaV7lCGCMEgCyEfKoI3UT18wN5O8fLPHYzNXJVR8xZUPcgGB66lFvWBitTWrTzL0WBIUyri0dVYSB7HpNvXCuNdhTvoK8H4tWTSNI10TImCK1FrEWAsL9LTtIwT57ya5hKWbp+K5ny6SASCBEyrXDDRHc4pcX4gKVJahWKRaKhXem9gG07EETPcCN4OLfL+ecCrTJ1UGUVKdRZK3sQGH7w/Z3t3mNTRv0M8E4xUOXYZ1RUphoRTDVBB21TcKIs1xH0xNxPlgZsM9PMeJrOoq0BvyG0bHCPxjmrwapp7Ki2C9FLQO8sZknuTjnK8966bBTU1IymLSVJiduh0/fCpS9rQaXphSryIWszOIsdLFGHfqR+GI6nw3QbVc2f/ALw/7MX+FfE+hWVqOaD0WS3jos6bhfOsXgkXAxxx/jVbKp4k1KtBrpXosjIw9wPKR1BEj1w6i4/1Fb5PYKb4cIN6man/AP1X/txUrfDxB+1mWH+MH/0RikvxSdZjxD2kg/yGKn/ihmJ+Y+0DDfzBS/Am3INADbMg95T/ALcc5blzdKb1FkyxcKf/AEzij/4p1u0+4GJ6XxTcnzJJ2iB/74nKOSiicUMdD4ePUgrnJjcGkv8AIjFuhyPmqFQVKGa0EKVsg2MTOqew+2FvI/FFUa1FiCb3j7Yc+WviAc20DL6ACBLVOpmLBT239sKlLt6M69bBnCeTs1lagdKutjM60JBLTJMOCdzj1flHNGi9Pxqet3V/E0EMsGSANUCT26fg8DiLEsAg8pg3P56cSpmGM+QW/iP/AG4NS+itr4ZceUM7SqeMuYVqoIOooxYwAADLEQAMc1+CVa2YNZqdIu0SXZyBaLKI29ZxqTSf2B9/9sB85lLlgsH0P+2JZHkW7KQcH2hHq8Frha4C0mNVgd2GmDPa/XHsMOazxXdLAxM9d+0Y9iHlmiygmUOC8oUzSpvVDO5hgxJkes7D3Bwsc/cDFAhQx/WElSWJhhBIJ7EH6EYMcl86VyiUVolom5IjTGxBIP5YUOc+Z2zVdAwXTTlYWReb9d7DbHpx7pnAwcniJTYouqkCAznYsdpHTYwDh05F4kHQjTSVwLG8En94A9I6euKGS5cyxpVGNQSF1aGciT3gqJMbd8T808vUKeXD0QUZYmCSCD1t1v8AhhmrWgJ/QhzxUDOTl1TxAksZUeUTNyd/T37YE/D/AJg01n8QkFhAOkwB1G1un2wOXlKpmWcZauK5SmKhmRM7gE2kbXwsJm6g2YiPXA4Wg8qNg4vwCnxSrGp1WiIYxDBjBjSekQZwm5nggyGZ01PMGEo3oN7DaP6Yn5P41nPHqv4iu5WWFUmTAAE3B2j8MD8/mc1xDM+KCFIsomAo/hj1/lgKPqw37HDjvN2WrZXRTbVXOkKkGFKkEk9AAAcUeDZBGenTzNJKlMSVKABgY3YyCQbWnuTsMC+F8p6sx4XimnmGMeZQVk+xB+3rgnwc5ujmnoGktUq2lijAW6ldR9doBwrTXRlT7Kh4RkaL1BmMvmgrFvDIDGQQdN1MTMWk4Lc18qUatKjUVwHqGkmqRcBAsz/hF/bDk3B/Fp+HWUtPlNvlYT17EW/HALmHlpauTp00WamXYCmCRqa3yzEarCJsSADEg4KtsDM649yc2WrIqMCjAMCxAiDF5jE2S5dyyVKYq1vFFQlStMWX1LT0npe2LWc5bzFXSzS7RAFYAEAdJWfz+2K+c5e0IhLuCzEMiHUqWlSXmCGEmJkeuH5erAolznTK08vnkqZUhyhUsSZ0usFbzvpC4auL5iqa9MaWNFhMCAwLTAlrAxErIuPbCvluWQ+XrCQhVdawQssu03JNpkz1GHzk7hOZp0AmZ0MGACspMg/s6id52kd/c4SW40MtOwJns8+Xq0z4bvSZStVVnUFkecQZDKbgjv8AXAfmHM5vKIpTNvUpOwZKpglhusyLQAJ7kzgvz7xN8q9A0mILCojbRA0G4Nt8c/8AEKVWguUqakZ6Q1MoDoAbpUJUkDzQCD3MxvhcVqNMbJTdgLm3iZzeWFRENMhgagUMVMkkDVtC2i/8sDOU+XBXrIGqEAyNQJ3AJ3B6RMemG7lfM1KNOrkMxRLgMw8RSCqqbMYFyo3kexjHuNcv06NNMvQqFZq61r6l2WNmU3IBjoLyJvh9pUL+irx+n4QIDKYZqVUKRqPl8rEROmRq33wP5V50zGRLim2qlUEVKTjUjg7ys2MWkQcHsxy+6Zxqag1GQquoaZJ0rc3n1M4J8fymWyyL4uWC1HaAgNioHmbUPKDMWtvth4tdCu+wTzTnctncslTLqlF6bEPQIghTAU0zs4B3G4sYiThcyfCSxIL6QReF3H09Yw4rw/L/AKKawUyzhKQFiDudV4MDHXD+HTBCFpMKim9Q9d9lHVjt6nDqhQLw3kRapAFUlj0AEx+OH/gnweSgwqGpqdYIDbb+g9Iwb5Z5faiRUqlS+wRB5EHYE3ZrmWPrEYbUuZ9B+ZwJGRhnMXKrLxOr+r003bUoXYA+wt5gbDvhs5P4Wvl7hlj2G/5HDXzPkAamXq6CxD6bGNwSJ9AYJ9sCuFMVzdSmVUaXmx/eJYQPSRviMo+y0Z6oY6FGdVv2jhXzXxMy1Ko9M0c0SjFSVoyCVMGDq2nDomx98eJMb/jgpUTsRj8VMtB/U5wf/Y//ACxWPxDpNtlc807EULf9WHbMqWWL9MWtOFcVLtDJ0ZzkeLrmman+i5lATJeomlRA2uZ3/PHsOLUPO1rWx7EJ4k30VjlaQr5HkqiqeUvSqMsq9OfTfdeux37Yx7idGrQzNSnqBamxXUAO++3WcNnDfiXWoUmpOEY018pYut/3YibH22xa5M5XrZg1K9ZKbCqCfPa7Xn2x1pUQbKOQyucr0Fpl5LuDrd2JGnoF2i4N+oGJeO5OplUTxXanIK66YYqRaxUkxP8ALF+lVq5Giz1QddIw6zAYagq6RPWZmMXOJcbq50UzQoqywZDyCTEDdYAmYN5vMYy+mYC4NQo10ZKVJm0wvzFSS0eUMNOkEAk26QQZxa4Py1k3VWUaWUmZceUid9ROzQANN4jeTiDieUenQ/RtBDz4i1AYWGMGIuwC6dpMfSRPLvOi5c/rENQEAWgRG3vbB5P0DiaRw6knjOa7A1aultbKqEqAABAtaPrbCZzPlmpZlzldR1kaaa09SuQAHII2htwe+K3MWXqZ2kM4rKp1iktGfOf4t4t6ACOtsH+VaNShRp/pBpBEM+Z5aDMAKLbkbme2BVBsXDxf/wCI15yg6VAoCaQV0gdjM7ydQPpgmDlcw1PzHL6JLsGCly0QJBkkEEyb3wwc+8NGao0kVqbupLArIAABkSA1za3pPQ4zfPctZig4dKLsAJJA1r+W3uBjcTWaZy/ztRy5fLnXUCO01xdSJHmm5JwzZqslQErEOAbTe8z9p69cIfDOGHOZMFqdTJVWtTqAfqqh28ykys7Tb0J2NHgletkK4y9ca6WtQRcAMdiGi9rxPrgONf4ZNM0qhkZU69Mm5YSTaBJ/zA+uEjnPg5p0q0RdRcdJ3IEzsf540LhlIwQwEnf1O2/9xiHmLIh8u6ODsB5YkKYDEGLELMW7b4n4x+Zh/D+A1tQYGmVJHnZvKCSI1dr9xjQeSuP180HpVdMUdIBX9qZj/p3wvZnlaulU00rO8+ZWbV5lgyCD5TptJHpbpg78NQfGzAYKGUIDpAFwX3i2DPaNEi+MCKn6JU0BwWexHWEkR9JwJbjNT9F00KKUSyNTqPaSDBAAAsw2n17i2kc28LGYyj0oUtKsJF1GoayvY6e2EzinDxSqLTWIQAD6RM+s74MegMSuGceq0XHmUkqVYEebcGCSQDsIM7YMtx1atfKUnpsioukaiHJDGLaRBFonf0MYHccQLXWstMN5gNI79Px/PBjMcTbN6K3hUEdEKMVZWkOBpbTBA0E3BiDYEHDNIFnFOp+i5qpTpoHAqHQxfSQCA3zG5N4vvizzHxWo1etQzVCC1LTTCkMFBuGm0y25ixWOmKedo10oPTpUnq02KTVOhnBE/KBOkGV3m4N8dpzQ2UGhstVfUolqrMbxAFxFo6YKigNsr8I4SNQVbGYJ/dAuYH8vfGm8G4aKK6iAWYREAaV6Kv5kzcye2E3lfmAV894joqa9IAHTTp6x1IJ+vpjUP+Hydtr+n2wXt0DpEVGqemL+WfSpLbDf098fEogbD7YuUV7DBAAuaqg8ANc+YFNI1aiBKwBvOFvgeUZX8TVUqmoSxZwqmRuCfTbbpiHnnmSnlc7Qp0U1kFnrIHIALAqCBcKxlmJAEwJ3nFvIUHeqK4qsQzjyggoC26raTFvx2wsqGVjjl6oInC5xD4mcPou9OpmYdGKsopuYIsRISN/XBvLGxjHLZSmb6Ek7nQsn6xggFf8A8WeHdKztfYUn/wC0Y7PxTyh+Wnm3/wANA/zIw0CmARAAHWBi4GMbn74xhW4HzV+k1CFyuZRf36iqotPTVN8ewwEeZvXHsCmYxupyrVaoajU6NMmPI66qZIEd5vE6p+mO+C8+LkatTLVaSqA0HR8qHYx3UjzSR1w6tWM3sR7RjJviRw/RnnIDfrFDknYki8eltvfpGEx5OboecOKsZ/iYlSSBDU6oR6RF7KIKgb+uOuTebadFaSZiuhiV0wZQepI9I6dMVaNCnpqvSr/rcsx01HIOwOpLm6ETp/2OAz0MxnkL+HSDTIIGn7GY/lilCWM3P3NOUr0jTQszboUizSsAyNrSSOw9sIuT4FVddS0CR3M/39sNHCuWVqEJUQLmEB8n769WS8Er7/7VOC8dUVWy2ZrVlAbQCg0gwf2hpkCQDce+DQLKGX4Hm900gDdR5CO+9x9TiThfBanjLVZXqp+60k3+sGPe+GfjxE0WDo9MSoiJ8xFyYvN56WHfDFlOCgKAk04U3naLyQfLA/uMZJMzdCVV4Yj5hYp1zSVSzkao1TAOmdUiCpkWII6YecvxfLLltRrpCjzM5lttoJmY8vfFV+G0mC5idLsQ3kdtMwqk3gGYEzY2+qvz9ymKSNntQkuA66QAxP7Q7HuOpwK+Bu+xyynHP0uilJKbFGVQQFgAR1k9v7OC3D+VaFJFD/rDG9U6r+gYkD6Yz7kj4ghP1VUiG+VrDSY69x640JFJAYtPY7j6fcfbHPKUk9lEo0FqFPTqZBcsSQWsWNyR2nft+eIaXFEqoCJ7EGxDAwVPqCOmIFZgPKNW1vYj1wpcd4y2Tz5sClZQdAidaiC0/QTJ9cPyfQOJHzRHjVnQMxprZVknyqNUAbRF/wDzY5+GOS8JqjM4bxVU7EGQTMyLyDNsK7cxVqWYVHemFcawWkgyW+eO5k+0d8MHIqMucq05GkIGCqPKDva57nrHoMF6QVbHPiGeFPM5eT5XLIR31L/UDAPmFPDzE6Z3BEbyN/vBxV+KTFKFGoCQRWF+3kePyxaz/E6eZFCoTBr0gwOw1rZxPcMIj2wYgkhWzFMDVUuAhBJkrHmH7QBI33g4A5bP+Iq5ekjKiuzHS2oNfygSAYHc3M+mHH9GL6qY8oazWmwO33Ub4+Zzk6gFLIsMLyP6TH4Y0ujRIcnVakhVSQ0dDt9Om/TEOYrvpjzX6MZB9xiTwI0iCVH7X5bSPvH0xZpUZk9Nv7tjgbafZ2qq6Ft8mQwqUl01FMwNmA3t0tuOonDryh8VqZHg5lgsWDwbR0cXNttV9r98UKSAGQPUenr7Ygq8JUK5VAuqSYG8+3TFYZWuycsSl0aR/wAzZRRrOay+g3nxU/r+GE3j3xdV38DIAsWkGuRZe5poRJMftGB6HC3yjyvTapTDAERJ+2NB4pwKiaZhEBUEggCRbvvjoWVVo53jaezPV4S1QO7sWYmSWJOqep77YNfD7h+is41OVGkhSxIBMzYmOm+KdPMgtEj+v07YYOTHU5hgBeFJ9pYD+f2wzVoVSHKiu8YhrcRpUwddakkb6nUR7ycTZTd+lx+QwJqci5Fnao+VpM7sWZiCZJMkwTFzhxDitztkUPmzlC3Zw3/TOB5+K+RmFatUI/8A46LGfaYwbpcu5Wl8mWoL7Uk/pi/TAWAIHtb8vbGMBOEc1jMuAmWzKqZ89RAo27aicewd1Tb1x7Gph0BszwZRLarASdXQAHtiNOXqWaogZinrUkGHEX7iDI++xwOp8ZziKAxoP6kFfvDR+WKfE8xm66aGrrSRrEUiFN/4i2qPYjHJHJFM6HCTM25u5YNPPVVoJNLV5WEBRtqHQEqbQPTB3kTM1NLoaTgRZ2psVWOoMRt9t8NGQ5cpiklKpVV0S6gsN+8ggz64sZrg1MqV8cR28U/92LeZV0S8burKXE+GeFSV3crBEFWOqbGU9hc/liLi3LdPNac1TZXq041spUatJE6xMC0/3bH3L8Jp0jKVVlfl6x6DttjihkKNN2cOdTmWKyJ9+hwsc/4M8P6KtWlmczTqZeo8vRAejaA4WQb9WK4vZHmHib0vAFAIWt4zggKseYnV+e/ocMObyyNpaXaoADIFiRtMbWt98FqObpogDAkwCGEQO253Efl3xXyCcGKtVc3lUo0svSNTw11PUP7bHZSCZUKIte/1xNxtc5m1Sm1JDTgMyTpGr8Zi98NrcYpAQKJMW+cT+E4FZ7nGnSPmpaRtJDH8YxJzleh1BVsUqnIuXmH8Si3ceZf54cuV+FmhRdadSnXUjUgDafMLQQZibTHbbA2t8QKLCAin6H+ZGBv/ADhRGwAbtoB+0nC853TVjcFXwsV+V81WzHjV61RKkADwpUADYAA2jf3M4sZ3kClUL1qtbMuxBlmde3fTYRbpgLU+Ii6t9tp0z/M79McLz74pINR/DRSzCSZgiBsBh052K0hvp8g5esKfjUy5VQFM6bb/ALJk/XB7hXLlKg6siwQuj5mPlna579cZzT58DWp0KjOPm1sREd5j88GuVuYyKpqVQqqyeVEOprkXMtAET+GNv2BpF/4s8Katk6aoL+Mp+gSpfC3R5UFXhtPLtVipRqs6MOgqC6+2oA4eOYuICrldSggCoBeL2a4ubYD5BgoJKzYg+htfEcmZwlx9FYYlKPIWvhuWp1a1CoCrgyZ3kWI+oIIPpjQjl5G4wvZ06M3lnt5tVM+oIkA+2GOoAtzbHRCXJWSkqdCjxvhLU6upVZ1axUMbDuATpj037dcdU8mWASkZZtiY0gfvG2w/E/WDvFuELXQ6gZ6GSD+BHXocVeDL4aBSxZ9mYxe+0dAO3ubnEp41ZWEnRZyHBkpLoBLGxd2MliP5eggemKXF6wWjUYMNKUmcgEWi2kmTeT0+04NqbAd98DedKU5GsAo82jUQBcB13PW2HUE2K5tLRn/KPM1SmyNoYhbNbp741PMcXp16J8KorBlIJBPlBFydoIvY+mFngWURaIULfc4XecOKFqpy9MlaaEB4sHb1HYG349o00k6iPGLa5TCC8vUGMZfP/rBsGCPJ/wAo39J+uD3IXCXo5ioKp1VCqy0zbpHp6YUOC8OMg40PlWoXbWbkKUnvBEE+tzhYuSlUg5IxcG4jFkDOr8fsMWHIAkkAdyYxXyYsfpgHm/hzkatV61WiajuxZtTuRJ9NVh6Y6jiLee49laZ/WZmgnoaqD8JnA3MfEXIIY/SVc9qau/8A0qR+OLFPkvI0iNOVoD3QH85wUo5SmlkRFjoqgfkMAIK4XzfTzDBaVLMEGfM1PSo63LMD9hj2DPQi++PYGw6MWbmKm53SnEyx1mPaSbnsMUhzCjEAvHrpEYS6VMsYGDGW5RrVACi3Pf8Ar0+sYTwxRTysNf8AMGXpnUnmcg6ixMT7CRH1/rj6fiABIp0kWdt5/CMBKXLbM+hgyt0kbjuDsR6g4t0OT8zTJbwi6jciB72N5++D4ogeRl1PiLUAIAEkztttYX/PENXmrNZgQqMR3QR+IOLHBeS6fiFs5VWjTsQGYAtN43n0++Hzl2lkwzpl3Woiwo0CJtuzkksTJ2tjOMYgU2zOeG5TMZio1IzTNIaqjOSSBbp1+n3xfyHKtavqK17Awp0MZFoJHTvi98QspRpZmjUdTpYFXUG9ri/9e+2IeUOcxQR/EpsaVODq2JAIAHYkixHvfGST9AbYA41y/mspVCVGiRKupsR+YIwR4Nyn4yGpVrNI6E3M9pudjtjvmTm79PqgpTKIo0oCZO4Jn3tbBrhJmVbUSAIvvHuLCAe2+KpIRtndLk6gqhiGMEbMTJ3gXj0nbFujyhTFNQtMIZlXUAOCLghpJmfYemDlDLMQt/JF4Eb3P1IH2xfq1VQCTbt748/LnlFnXjxJozPiOVWg7U62XWqjFmFTYsRPzGBBE3knv5sQeEaFKk1MIoqhgXpqreYRALTJGxggfXD3zJwoVK1Kt5tK6jUZYkLoaSQxg/KMZdmq6UKg8CoWpsupQDJXWCCriY1gWOOuEuUbOeUadBXL8rVa1RnNcQxljBBLbxAAH8gMPnIvCBQrQYJKEg9xK/0woZypXoJTSm36wgVKm4AJ2ULF9rk74YuWsv4hpGoriqS0PrIOneQANwbQe/TrpUZWOfNCzl4ifMP5/wBcL+SXYWvY++2L/HUriktNqyoviJFaACBMFXU2kzvsesYF8K8XMPWSlVpBU1KHFO56BpnT83YY5cmBzlaLwyqMaZT5mz3hV8tMhEJao9vKWgAXB6SfthqovRBBB1Mf2p1fjNvpGMsocXr+DWydSmrVNbK1Rmki/mgEQTMwemLnBuXq+XBqJUOxhCIPSDAub22+ox0RjwVEm+TNPfOU1VixWFEnc232AwpV+Lr+kTScMKgJ07qNgIaOu8XxxwjO0sxQqmtWLlvLpIZNBg206iWNiZneBAxVyPGjTZkr0CXChQpYGGIEenp6RhrXsXfoaqjvQ8MVVjWSFAuRJZoM3J7RPT3xV5nzlN6L5bXoquoYKwOwcTfYCxFzhV4VkswawrVKlRmplvDSpUlWItpuLSCRO4Pthh44/wCkMSn/AMymvydFHoxFz/FHptin6hb9EHBqMFAGBBYrY7wAZsdj/LClmENTM1SdzUaT9T/K2CnD+GVMuVzRuA2phqLaFmOoHf6TGPcc4W1LMsyXp1TrQ9PNcj6G/sRiOlPZ1JucP8ZLliVUgQPUm/0w58mUdKGdoJ/IYTstQLGW39sNvLOcBrVVB+Wigj927fid8T7yIvNcMD/Rmygtudhjt36XOI8sLn2wu5zkoVqlR6mZzZVmJ8MVmVB6BR0x1HmhTOZ6lTYGo9NIH7TqvUdyMUMxz7kFt+koxjanqc/6AcQZb4f5Cntl0J7vLH8ScGaXCqSWSmij+FQPyGAEG5PmynWMUqOYb+JqehfuxB/DH3BVutuuPYXYdGGZDlsVlDLAcGIG5/u2H3gIQUmLkB6PlZP2tRsAB1mel/aDipmeBujCrl1amyGVB2dRuGEWmbHvaexDhnAKb6qjKGerIZhaRtaDIAiw/wDfDSfpASXsWuYuaqNGuaIQF5uWnRTYjfTcTG+kD1J6HeEZ+aSTVQAASYlXCiNMi4OM5y9fL5XO16ddFrUg7rqMkiCbz17HBXg+cotUellrK7Sq3hQQZUEjzQfSb4WY0UTc5cEpT4yAIA0EXm59bXN7WxR4DzFToCoadI+IVPhMoET/AB36WJF/yOD3NWURRTR6jMzHyqYnrJ9p6nFvK8mqiB9iT0Fp6H0PqMG01sG0K3GeF1q+jM5ioXWIcAR4Y/eA7A79cNfA/h+lakys1tpUzqiDI6RscWOY+J0qOUZFUmtUBRVIvMaT6QBckYr8hcWzGWo+DUo61mVZWAI9CDYgx0IO+ApV2NwcugBxDh//AA6uKJVYdW0uRuDMiejet+mD/C1D09DFQ4mOhKtq8k2J0vBFuoEQDPzmDK1M7TqLWVUcSaOi4QL5r7ATDe8kdsKdXhmay/mdS6AyWB1W66mB1L7nGUkvfZnCXtdGqcIzAZAvUAde1vyv9cU+K0yD6YS+H82JTZSjiC4CoqkgaiZ+1hbefqTHHecaFMtTrCqKij/5YWDJEiTsN5tjhy4XN0jpx5FHZB8ReJ6ckqG/istv8Mlr/wCUYQaaZepROkslZfMJE6gB8oPTvJHTFrinFjnWV63lVPIqK2wNwAD13Oq8neNsXuA8s0qiatWl1NjqIN9rRBMiw633jHdix8YqJy5J8nZzy7WqOwZIZi0tLXaZmT0PrG52g4eeTa9SrmgapuoZQB0EX26+WMAOH8D8Jm0sis5WPljUpDkhZtqSQRMSYtaDPI+aX9N0wQSW3/wtNhAgm49PvgTjTMnaHDmbNMtKVEnUOk9e3W+BnDlbUzlgtbTA8kTe1ous9Cfthi4tUVKRZgSAV23+YD8Jwj57iFTMVkGWerTFPUrMRDPMWhhaImT1OApO/wAC1YBXlRiKuZ8VpFQiodQu7NBi22o4aq1GvSy5cKpd1iGPln96d9MwYPsMR5P4c5ekpNSrVGoy362AWmZM2meuGLLZKKaotQVUtM3MCflIMT3wr/8ARjbpj+CdWZpwrM0Ms05ugyVHkiopJD3ufK0n6g4KPTapXqVqLqyNoCsVN7bBTEkXk2GCPGuXqWczFR2dlFJFRABCqblrEQbi/wDtgVwLJ1lQNl/0aspBgyQJjqZPvBge2KvZIk4fw+rm31OyzTOnRBKg6iNWnUPORIlrCdrYF8b4jUymZelRp0hKwTpOoahJHlMWMH1tgny5mMsDCmsuZWSWYPBabG5IImT2xX4jy9WDPmHbxZILwtxPcbGBHSwjGowAyvGs5Ry1SitNHFUibnXAMsAsz5hYwD1+hLlrn2EFDM0XdR8pUAkekEi31/2vU6xI0ofKd1Nx77R+GLeWqUl1eLSDmZEAkkgbe8dt/rOFajLTKRlKG0cZ7mJXGjK5epr6NUAUfYkk7z0G2DPIWQek1TxJ1uoYz18x6/yxQ4rnlGVDCmAHeaZJvaCeny6ZHeTfBLlbiYqNKkmFgztNhb8LDsMZQUXo08ssi2OmVPmP99sTBd8VssfMb/3AwIz/AALMVarH9OqUqRPlSmiAgR++QW39cORDdRRv0wIzfNmUpWfM0pH7IYM3+VZP4Yqj4f5YmavjZg//AN1V3H2JjBHJcFoUbUqVNAP3VAxglTLcxpWb9VTrMP3ihVfoWgn7Y9gxUGPYXYQHm6bNlKz5ZTqKSCxCLqjSss56DoN8Jmb4xnB4ijTRACmGALGbFkYHQTqk7Ww3ZLnHL56nRWlUChBNSmRDBu7TsI6juR7huNpTzeYpikQyUtWpwZuY8qn6f3fG512FQvoTqPKisALEm/cn17nHFXkyplzqQEg/ssCt/wCEmP7640PLZZVHkUKD1m/uSbnFnMEMApAINiDefXbpbEnmsp46M94RwBmrpWVi5VgHpVpkexv6kRIOHutzJRUtTaoqOu6kQY6TIsLi/XFA8Kem7PQcowFlJsR/KT9PbcB+f+dGzCUaTZdQwAUVSBIZT5gCfODtKExc77llsVorZLKA5qqfEWqj+cldlJtae23qPpixzDzSuVpoFQuxkwLCF3JMd7RidVpZDIlyBrba27sCRIEWtf0GFzK8QavSNFVWo9ZiZ0gLTkyzEzq7ybAb2xv7d9FW/GqXYPXnqvUcyFC6WsgvJUgGTq2aDt0xNkOcawBSppJJ+ZTce4n0xSyXCSrBSAfNpNjI80bWMHBxci5RUJCUjundhFmqL5puCtjPbpgSUa6BHJO+znM5B0anWp6LMGZNpJi87ANtMdfU4C8U4LX8R3qU3QkkwZYATYapMgWG/bGg5Hg3ypDMpBHmFoMjTIsf5dQMKvDuM62qZZiUQNphjrA0kA+b5h5hI3AmMHFP0DNFdoh4VwUs6gokHcmRHt6/03w1V+CBgFNdngRBkwB0B9P76Yv8K4OSx0/IoGxm8DUAR6zftGG7KUSFkAKDa39bY6L+HOIGS5ZajBSpVEXCuDHeJN4I9fyxDwDLnL8TRQpCOToLGf2Sdxv1HtBxpleoTaTB73JwB4lw4IVqoNIVwSFAt/Esi3qOs9L4RhRe5pzrU8tVqIoYqFIBmD513+mB2VzQp0nzDqNTmyi0sYCqCe5gT9cX+ZjOVqeoH4MpwrfEKmf0fLqnlUsW3i4A0m3YFjjmzeo/Tpw+5fBS5qzj1M2S1UuBECDpTpC3Niwa8CbYY+VqrJ5lO297H0P++FzJcHFWqSp2sYEAAbnzHrBMXIthw4LmPGFSlo0PGukIggoPlPqyz9ScSnBFYTYQ5k4hTo+HUq+WjVIDEKSZ3AOn94fkcLOey4AqZnLSXJnwlEEgm8xBA0yTM9dow1cSJbK0ikajVp6dQmJMTB3hSbG2Ej4kU3pLSVKzGjVnxBAXW4MnVAki8QbAjbF8DuNMjnjxlotZPnahULB6ellSECDVcA7MBuWj09b4KtzEauV0IjlmHmZoXSbCxWxmJkCMItDJJ+jOwUB1XVt23E+qz9Yw48PrIQAw+ZVYX6MFPTrfF0jnZV4WoUwwUFf2W77Hr/XE9ekqyzMAsbiOnYQLntj5xTg/i1NVNoI3EAkj0vAPSYP4DCqEdKiu5NRWLBGYGFIswKbKy9RHY7EYWURos+JQqNChvKJMEkgTewm2GDk6qaGYNMiS3X0gnb3jArKEBd+nv6R9d8EeWV15rUbaR7T+z9cSUm5UVlFcbNTydT9aB6T72wRAwGyzMKqkI5AG8Af9RGCvj+354uc5LiDHD1j3xXzVcKCWZUG8swA+5tjBLj3GPYUM/wA8ZSmY8fxD2p+b8R5fxx7CuSXsZRfwz9cmmaztWrSWKRYBJHzWA/1GT7Y0Xh2QWn+rAER7AmOnt09sUeE5BKYBX5QYSOvQtbBWgxLW02vJP4YhN2y0dI+V6cHf2Pef547ZouxsNvfpiVmkEwD/AF/uMVNfcXm/5HExjhM6ou5ubG3bsML3NuRVxKiTKMf/ACnf30ah9B2wxvRVm2N+pI6dhH4zgHzbmAiLpJBljM/uU3YT0jUB77YMOSkFtVorc20tdNRBZVBbyxqmD8s2sNwe4wvJkUo0nKMCK0oHggLTOoiyy0vDAxJAUi84cEz+oK9EyKiyNtiJUXtIcD7EYHrk6VZKiKGEgACfkKvqsOymR3AMG8jFYa0Jm/tZ84BlPFy+oVw7UmUK6axIiAlQMFmIENfpOIuL8GR6biShUlzAYDUZvtpZdUiwtMjcg2OAU1o60AVKNWFdNjTaSpDSeoJII3tbEdEsugPVcq2pFXU4FRiTqZlmNCi/qWAGxI3LYlBXlHjTopFUeQD6j90qdyIIEGekb4TsuuvOu6ujrI8JlAAIElZEXINiTuQfTBds7+jZOlpBqSpJHZRqJBYbAAxI2JB9gfDuMU/0sLRQLRIEAE3MdZIAJJg/ukWnrTEu2DJ6o1nl5Iy6dyt4A3JvgozlQJiCbC895/PAngFYeAgMallSABuDe2L5qFusR0H9++KJ0SaOM3VYwF3v9Onvv2xFXoF6TraCCPuD/PFhUDXuIE7i/wBhiHiWYFOi7EiSNKz3a0fj+GFbGSA3F6n/AOmljNqc3+/5DEHF8suZydFwNYUB9P7wCmVnpcbjti3x+nPDq47UH/BG/phH5A52pqgy9ZgBMoWsBO6k9j0Pv3xzZU2lJejoxNW4v2Wc/SVKPlBo7Tq2A7AqAT5zexO284L8GzFTytZyoB2P0em5htG0qZj1EYlXgI1DS/6rcbMCpuJJ7GRNxFjYCJ69anQp6aSNVqLZVS59i3yqJ7/Y4SU09JbHjja23orc51XBy1GjCsXWrJEhR5vYfMWG/T2wG5y5dqZqma5qnXSDQkAKYu0DcExvJ2iex5fFq0qbPSKOCS9MXADQG0XusgMF3Gpo9LuU4NUel4bOQhJMR5oPzKSSbEWvcDHTiSiqOfJJydmScI4uLKxiO4/rh24YEqKqBkQknQuyzvoHablexJH7sNeW5Qy6WFJPsMccRyOVop+uFJEPR9Kj8YwzbT0ItrYGymSdagHUAnc/Ynpe319sCE5WKeKXrNFVtTQPlcmzidoJ0kRdSewxcr/EHI0CQr1KvQBAx+zOwEe39MAeKfFQ1FNPL0EpBhBeq2o/YQB73+mHuxaoN5TkN2I85A9QJPXpEYbsrlKGSp+apTpDcs7AE29SPt/XGT80czZ3xCni1EpaEgIQAJRSRK3I1E3Jws+AXJLNJ3JaSfvvhYxoduzZ+I/FLIUpAqPWYdKayP8AMxVftOF7OfGomRQywXs1Vyf9Kgf9WFjKct0nyzsRUNSV0GmC4jdtS7jt0x6tylpoCtD6Q2kkEAyf4fNabTOGsWi1X+IOdr6pzGi1loqqwfVjLx9cC6PDa1Uyzaz3Ykn7mcFctyw7jVTqgncLV039iDM/TBHJU1probLvqMyadrntJkj3wslY8WkUKHJmZgMKakH+Ifzx7DZwinW2HjAR+1TkD/LfHsKsUWHyyRIedstUHlqAD1UiD6KR0x3k+N03PlcP10pLH1sJP4YJvllUTAFugEn7G30xYy9Fdu1523H874g43spyoiyktG6+8dfQTH++2JXr30npv2OIqrAqVA0233+k9v645B1XmT6/fGUQOR0au8ADpvvhI5y4pLODY0qRm/7dWwH+Uf6sMfFM94NJqhghQSe1un1xn1bNVakUhVWm2YBNeYg6mlRABawtbp74rCKsRyPvKXMpoUtNZGakG8rj/wCmT0I3gkTbDxwmrSqVFqJVlyWIbWAgOk77/MbdL4SDlhXepQo618q60eB4lRCbgRYbeptN8R8JRYrh8tpNIQxVyHmylNty036Cd8Fw3aCsmqZovEcwlYTTHh6dJd4n0KiDJUMQASARMAxgTXqFdBV1qz4gkt8rIoMF5geZdjMCO2FGjm6mXr/q2fRby1iJ+lzb+IYe6dOiVQ+UCoGdiDPzKquegJBkH083eFpoFop5vPUU/wDhyqudLMVEN5QAQI/wx/7YSjlalB1Eh6bXVhA/09xO3tbDfzDwl1zFevSGsMiRpKkjSFQgDUWMqA0xYT3wwcGq0qlNdTId/EUgqdrDSf7tikaj2xZW+iPlnjSaiZF4FQCN4IWpPQG6neCPQ4bKVM7wfMbW9sZnU5cqI2qk0QxKQzahT/cYzcdbzucHcnm6hIVWqUwOmq30WPywjzQurHWKT3Q4V64QFmYKthPf0Fr/AEwpcZzFTMMipSYqKiz00qrAkySAXaAPSIxNncu4801HeLTM37SDH3GC/DMqwAaoYteTt6bxbvgcrdUCqXZ9OVqVKTU2VVV1KklpMEQbAR/qwPyvw6yyi6avfF7O87ZGgPNmaZP7tM6z/pn8cKXFfjUg/wD2+XZ/WowUfZZJ+4xZa0ibVjpS5fo0wqrTUKJgbgSZ6+pP3OJqlJEEsVVR3IA+5tjGeI/FTO1j860h0VF2sROoy0374o1K71fM7s57sxY/jicqQ6TNlp805UOiLVDmo2ldALCSdO4EbnvgLmefKxbRRy4BnTNVpvMfKvr/ABYTsjlidAFip1g9j5Yv7icO+dyq/pFOoBaqyVB6aiNQ/wA04SLb6C0l2COdK2fpZVqpzRB1KuikioIbqDd5+uMtdWZiajMXO5eSb9yb4/QPNfDhWoeGV1DWpgTcLcxEGYwqNy7lgFWuKahpCNUMEtEhZkFTHYxbFYJ1sWTVmc5ThRfYK/p/YwXyPJxLqdGkyP21t7idsMGQ5Ma9XL1AoCFgCZEXBE2Im4vP9ZsjUrAfrKexiFGoiwMjup9MFvj2Zb6PZbl0hJoOrEbF6dmIO22oDoCfS2CnDOGU8/lzUr0kJA0awNOkIO9yDPa2/tiPJVDWVSoqMpnzDUI6Qe1+8YD83UqyVkFF28Osh8Wmj2eCAZHQkWJHb3xkwNFPlXO1KS6kIIFgHS//AJWEf0wycZ4hl6uVZKhHitE0wTO4Oo3nb+mIeC8JASyFRaxPafr1xFzFw0DS4HnXr3XqD+Yvvgr8M0CaVHwiArfMCFDJN7WkfzwU5fqa3YEGQQBqEgauxgbx/LFBqwqKAsGIMgdIjpva1x0m04u8qZTxKzKSyrAmAL/wzFvpf2wrerQUl7NMyFIFZIEnr6dMfMT8OyApoBH3Mn7nHsMuhW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data:image/jpeg;base64,/9j/4AAQSkZJRgABAQAAAQABAAD/2wCEAAkGBhQSERUUExMVFRUWGR0aGBgYGBwfHxoeHB4cHx4dHBsfHCYeIB4jGh4cIC8gIycqLCwuHyAxNTAqNSYrLCkBCQoKDgwOGg8PGiwkHyQsLCwsKSwsLCwsLCwsLCwsLCwsKSwsLCksLCwsLCwsLCwsLCwsLCwsLCwsLCwsLCwsKf/AABEIAMABBwMBIgACEQEDEQH/xAAcAAACAwEBAQEAAAAAAAAAAAAFBgMEBwIAAQj/xABIEAACAQIEBAQEAggEBAQFBQABAhEDIQAEEjEFBkFREyJhcQcygZGhsRQjQlJiwdHwcpKi4RUWstIXgsLxJDNDg+IlNFNjc//EABkBAAMBAQEAAAAAAAAAAAAAAAECAwAEBf/EACQRAAICAgIDAQADAQEAAAAAAAABAhEDIRIxE0FRYSIycUIE/9oADAMBAAIRAxEAPwC7kuStYVq6NMbtCgWgRJ6Dtv1wPzvLpV2U5qgtPVqEI7vH7pNkI6b9sWTSYwzMQT3kk+5P0xOtMdWn7D8hP44zoUEZbgWVRdIFeuL2LBFiZjSstA/xDBCkGQzTpUKJ/e0amt/G+pu22LgRuk9rCfzMY6GV1dAe9yY+m344xihWrO9qlZ6kbb/ljpMp3BA9QP8Ab8sfc1xrL0BFWvSSemoE/VRqOAWb+IeWXV4NOrX03J+Vfe94+mNf0yTfQ00KSg2JNvX898SNljNpX1mNvucZ7mvidWaBTp0qe1wCxX6m3+nC5xLmbMViQ9ZmXrJJH+Xb7DCc0UWN+zXc1xbL0BNStTHsdRP0WT+GBlfn2ktNqlOjVqqNidNNSfTUdR+i4yc1DESS3Y7fbEooVXpCzMWc36KFAHsPmOF5sbxobeIfFHMtamlCgD3l2/p/pwtcT5hzFU/ra9ep6A6F+w/pjvh3CJEINRHzN0HuxsBgllOVnqEhEqVm/gRiB9AJP4Yi826KrEkhfp5LUpJ1KOsbCb7m8x0g46NIapEgHqdz+FsMfGeVszRQVXomjBsHIBexI8urVsO1u+JeD8SLUalPMUhrkFHRVFVCTYTElSRBU3vuOuctWZLdHuG8Ep1KR8ORV0+Ih1gEgkqAbGQHhTtHpc4X1olCdSkEm4ckEEHYg7+hw50uELW0ZeorJXVVqUmFvmAJSdtQgWaxjfqLmc4cK1EuoFSpTtVTZpFtWg+ZXU7/AE3jCW0htWDqGUD5aqrAEI6sfQMpVgPQstMj09QcAjwMGtppuCSxWwlrGCBqOkRa+9wcM3L9DWlQ7a6T0yDeGTS4NjvAIH/vgnT4aEzL1nZHUElRphhqGxMw37IneFH0ybjGwOnKgEnwwRgZdg3fVqM+vlAwGp8Aeg7UnAkGQehBiCPfGq5cgqrgyGHXce/thc5hElGMSS4+giPxnHO8s2mmyqgr0Zrx0hKgH8IP54oCvgnzjasv+D+ZxJwLkXMZhfFOmhlxc16x0pHpN2+lvXHbhSeNNkMjqbQK/SBjr9J9cWeZstk6bKmTrVa0D9ZUdQqs3emN49/ucBwxxTxoTmXTmu+JqOdjA5UJxcynDS7AGb/hhZQjWxlN+gtl86D1wV4fxZ6Rmm5Q9Y2PuDY4Xc5w/RsCOxx8y+bIsb45uHuDLX6kjT+Hc8hoFdIP76bfVdx9Jw1ZXOLUXVTdWB6qf7v6YxmhmpwQymfemdSOUPcH8D0I9Dho52tSElhXo1TM5YOuk2J7AWPfbfAziHCkSlKhyVJMrBY+WNMG5l4Mi4ucBuG88mwrrPTWg/NdvtHthoyfEkqrqpuGHp09xuPqMdMMil0c8oNdi3wni1ZAUTW7OTLRIOkmZAG4AAtj7hnNIHYRNzYX9cexm5GqIsZ3i+WSWeuggSQsufppFsBK/wAT8vTJ8KizmbEwv5yfwwhZtlUBabeVhcT/AH9sWMtm6Ap0tQBKVAWAW5WbgmYOG8jro3BfQ9nPiXmarAIqUV2sNRj62/DFHiebzFYENWqE2EaiAZ2GkQPwxNzhxvL5jw/0dSzCdR0xboMBuH8QqJVpuRIRg2kkAGPribc5K+iiUVo+1eC1aBU1KfzEhZ2Jxb4XTiTvFiFtA9ux73wwc3cw0s3TpJTIWG1MXdRHoIJJxZ4bRVgFQEvBLFEYiOsSFH31e2Izk3HZSKSeipkssKkt4IsAAzAhR+Fz6AY6zHJ7sQQhJdCSQIBHTc2M2ienvg2lcBtPnJ0k6dzA6WIsO2L44sWIQo6o48pAkHuCQPLb2g+hxGLp6HkZ5V4R4Ua9axa0faZmLfnhp4JXanpKeLDLbQ+mT2NiDMdO474r1uWKtSpXLD9XBaahsp+bqYIBJB07ieuOeF2AAUmCdVL9pDNzTNpgjbf88NO37DFoMZzjFKmqsKWsuWMaousfwwSQZx1V+I2UekKTZfNUr3NLMEgn/DqQE/TFbjvCAUGZQhkaCyx8rSRqg7BiCD62wnfoniVrEIoBZydlC3Jjr0+pAw8V9Ee+i9zHnMiaWrL1Mwahey1UQFQNz4iuZmYFul/XjgVEtUpsolCVZj13vMmdwQfv1wt10DEmR7YZeUM0VWFvvKmPqR7iD7gd8UyJKGhIt8th7jWfY541NA0zCmYI0wN9vmnfDDwdqeZfzkJmHgU2NvEZR5QXGzRIUkgmI7Qv5jLUyzKYL6hUVSrWDi5JAjSbGZ6dMXeHZN6j1HrjSjQqqSBOgghqd7KnU9ZjfEU2O6L4y5p5wu4KaSNUi53UgkCNQ1ESdxBnHedq0/FdGQM9PSwHUyhgrHXcGOk2M4OZav8Ap9FqDkpmQh01oGkjanrn5vMIDegkycAjwV6mdenUrmhX8pVCukG0LpcPG4mL77YsloleyThXM9F0BaUJG0EqTsACJv7xN8DeI5w5uufB0+HSlWdjpVW6ySNto74+ZnhFSlWitSCPJkD5XmPMhFhJuQdjPfEea4XVVxTrhm8oenZFhWnTu9jAuIGITSppItHtMHce45ksq6uMuubzAXyu4iisE3CbuZ6ke0YSOP8AM+Yzj68xVLx8q7Kv+FRYfnhr5g5YNcoaZ06VOrUZntCqs99zgbkuTBP6xc3UHahlyZ/8zWx0YZLgr7JZYvkxUCYvPk1VEOqWa+mNhAgn3JMDsJ6jDtl+SwD+r4RxCr2NV1QfUBI+k4gzvwy4jWqu6ZF6au0gNVQ6R21FhP2xe7JUKVBRPthg4RQEEk3n2/D3xBxnk7NZBFOYpquskAB1Y2EmytP1xLwalAcEyQb3Bj0ke2IZv6lcWmX8zkgwuN8DzypVrSuWpl3W5ggWvO57xgh4t7THrho5LqVRXY0AhmmdYdiIgiCIBO9tsc2NOMi82nEyxKjKDqUgrYg+lojeZwQyhqMjOEbQvzGNsFuG5GrXzdValNPELPqIoI41Am0kXE474Nmaxo1MuMuwLSCxYACZDWtsJt6YvOKfSJRk12C6WdB64u5fOFSGUlSNipg/hizT5VpxUy4lc2CmgMxghoM2kRpOF3MNUoVWpOp1I2kxfbsRuMS8T/5H5p9j9w/neotqqioO48rfXofwx7CVl84b2YRvINve2PY3kyLQPHF7C6cATcrbbbF7LcmK/wCyPsMKacyVOtR/x/rhiFGo7E0KjOkAglgDcbX9t8I8WRdsrzg+gwvw+TqB/lH8zidfh9TEkEr7BRhcbMVlfQ71UtOokaQOpLAwBij/AMeJYqlWowBgEKx1eogH8cMoT/QNx+obKnw8pndmPuB/TH1OWq1JSqPt8rftKOsERYi0GcLOR4vUqPoSrU1AEkFT0Hr9sFEbOGmHp1NUkAIBL3m8D2+nXCuEwpx+o+/8BcBlcBgY80EMI2M7GOkjFnNUGcVF2WVanqEwVADA99QH3wv5/mKvRbTVZ0aNmVh9d8U/+bapMCqxnpBOMseRmbgMgygqeVqWhrgsrEqZ7owkdDZv5Ylr5Z0Ol3psehiWX6wHX2OF+rxXOJpL03HifLqSNX1K4ucQzz0Up1WdSXsQCCZubj2t9MZxyAuH0cOD8QDsKdUhtQKMI1alPSB9ZU+4x6vy5SVStOkwVwCTS0BgBeDqQhlm8jsNouv8J5kMq9QAFSGVpWTBFmWZMjY7/mD/APzn+g16lGuqvl/FMA+aFk6SIOpPKQdW3fuLR5NUyUuKdoA8X5RBI0mq6x/9R1sdjGmOmKXC8j4NTyCIVrTP7JAIPf09JwQ5m5sVcxUp0lOk+ZCSGBQiQwYRII2/qMAU51QupK/tCbdJv17Yf+Quhoz2ipSTMuCq0lIdUkMemgdAfEMajYK09ga9PjaV7lCGCMEgCyEfKoI3UT18wN5O8fLPHYzNXJVR8xZUPcgGB66lFvWBitTWrTzL0WBIUyri0dVYSB7HpNvXCuNdhTvoK8H4tWTSNI10TImCK1FrEWAsL9LTtIwT57ya5hKWbp+K5ny6SASCBEyrXDDRHc4pcX4gKVJahWKRaKhXem9gG07EETPcCN4OLfL+ecCrTJ1UGUVKdRZK3sQGH7w/Z3t3mNTRv0M8E4xUOXYZ1RUphoRTDVBB21TcKIs1xH0xNxPlgZsM9PMeJrOoq0BvyG0bHCPxjmrwapp7Ki2C9FLQO8sZknuTjnK8966bBTU1IymLSVJiduh0/fCpS9rQaXphSryIWszOIsdLFGHfqR+GI6nw3QbVc2f/ALw/7MX+FfE+hWVqOaD0WS3jos6bhfOsXgkXAxxx/jVbKp4k1KtBrpXosjIw9wPKR1BEj1w6i4/1Fb5PYKb4cIN6man/AP1X/txUrfDxB+1mWH+MH/0RikvxSdZjxD2kg/yGKn/ihmJ+Y+0DDfzBS/Am3INADbMg95T/ALcc5blzdKb1FkyxcKf/AEzij/4p1u0+4GJ6XxTcnzJJ2iB/74nKOSiicUMdD4ePUgrnJjcGkv8AIjFuhyPmqFQVKGa0EKVsg2MTOqew+2FvI/FFUa1FiCb3j7Yc+WviAc20DL6ACBLVOpmLBT239sKlLt6M69bBnCeTs1lagdKutjM60JBLTJMOCdzj1flHNGi9Pxqet3V/E0EMsGSANUCT26fg8DiLEsAg8pg3P56cSpmGM+QW/iP/AG4NS+itr4ZceUM7SqeMuYVqoIOooxYwAADLEQAMc1+CVa2YNZqdIu0SXZyBaLKI29ZxqTSf2B9/9sB85lLlgsH0P+2JZHkW7KQcH2hHq8Frha4C0mNVgd2GmDPa/XHsMOazxXdLAxM9d+0Y9iHlmiygmUOC8oUzSpvVDO5hgxJkes7D3Bwsc/cDFAhQx/WElSWJhhBIJ7EH6EYMcl86VyiUVolom5IjTGxBIP5YUOc+Z2zVdAwXTTlYWReb9d7DbHpx7pnAwcniJTYouqkCAznYsdpHTYwDh05F4kHQjTSVwLG8En94A9I6euKGS5cyxpVGNQSF1aGciT3gqJMbd8T808vUKeXD0QUZYmCSCD1t1v8AhhmrWgJ/QhzxUDOTl1TxAksZUeUTNyd/T37YE/D/AJg01n8QkFhAOkwB1G1un2wOXlKpmWcZauK5SmKhmRM7gE2kbXwsJm6g2YiPXA4Wg8qNg4vwCnxSrGp1WiIYxDBjBjSekQZwm5nggyGZ01PMGEo3oN7DaP6Yn5P41nPHqv4iu5WWFUmTAAE3B2j8MD8/mc1xDM+KCFIsomAo/hj1/lgKPqw37HDjvN2WrZXRTbVXOkKkGFKkEk9AAAcUeDZBGenTzNJKlMSVKABgY3YyCQbWnuTsMC+F8p6sx4XimnmGMeZQVk+xB+3rgnwc5ujmnoGktUq2lijAW6ldR9doBwrTXRlT7Kh4RkaL1BmMvmgrFvDIDGQQdN1MTMWk4Lc18qUatKjUVwHqGkmqRcBAsz/hF/bDk3B/Fp+HWUtPlNvlYT17EW/HALmHlpauTp00WamXYCmCRqa3yzEarCJsSADEg4KtsDM649yc2WrIqMCjAMCxAiDF5jE2S5dyyVKYq1vFFQlStMWX1LT0npe2LWc5bzFXSzS7RAFYAEAdJWfz+2K+c5e0IhLuCzEMiHUqWlSXmCGEmJkeuH5erAolznTK08vnkqZUhyhUsSZ0usFbzvpC4auL5iqa9MaWNFhMCAwLTAlrAxErIuPbCvluWQ+XrCQhVdawQssu03JNpkz1GHzk7hOZp0AmZ0MGACspMg/s6id52kd/c4SW40MtOwJns8+Xq0z4bvSZStVVnUFkecQZDKbgjv8AXAfmHM5vKIpTNvUpOwZKpglhusyLQAJ7kzgvz7xN8q9A0mILCojbRA0G4Nt8c/8AEKVWguUqakZ6Q1MoDoAbpUJUkDzQCD3MxvhcVqNMbJTdgLm3iZzeWFRENMhgagUMVMkkDVtC2i/8sDOU+XBXrIGqEAyNQJ3AJ3B6RMemG7lfM1KNOrkMxRLgMw8RSCqqbMYFyo3kexjHuNcv06NNMvQqFZq61r6l2WNmU3IBjoLyJvh9pUL+irx+n4QIDKYZqVUKRqPl8rEROmRq33wP5V50zGRLim2qlUEVKTjUjg7ys2MWkQcHsxy+6Zxqag1GQquoaZJ0rc3n1M4J8fymWyyL4uWC1HaAgNioHmbUPKDMWtvth4tdCu+wTzTnctncslTLqlF6bEPQIghTAU0zs4B3G4sYiThcyfCSxIL6QReF3H09Yw4rw/L/AKKawUyzhKQFiDudV4MDHXD+HTBCFpMKim9Q9d9lHVjt6nDqhQLw3kRapAFUlj0AEx+OH/gnweSgwqGpqdYIDbb+g9Iwb5Z5faiRUqlS+wRB5EHYE3ZrmWPrEYbUuZ9B+ZwJGRhnMXKrLxOr+r003bUoXYA+wt5gbDvhs5P4Wvl7hlj2G/5HDXzPkAamXq6CxD6bGNwSJ9AYJ9sCuFMVzdSmVUaXmx/eJYQPSRviMo+y0Z6oY6FGdVv2jhXzXxMy1Ko9M0c0SjFSVoyCVMGDq2nDomx98eJMb/jgpUTsRj8VMtB/U5wf/Y//ACxWPxDpNtlc807EULf9WHbMqWWL9MWtOFcVLtDJ0ZzkeLrmman+i5lATJeomlRA2uZ3/PHsOLUPO1rWx7EJ4k30VjlaQr5HkqiqeUvSqMsq9OfTfdeux37Yx7idGrQzNSnqBamxXUAO++3WcNnDfiXWoUmpOEY018pYut/3YibH22xa5M5XrZg1K9ZKbCqCfPa7Xn2x1pUQbKOQyucr0Fpl5LuDrd2JGnoF2i4N+oGJeO5OplUTxXanIK66YYqRaxUkxP8ALF+lVq5Giz1QddIw6zAYagq6RPWZmMXOJcbq50UzQoqywZDyCTEDdYAmYN5vMYy+mYC4NQo10ZKVJm0wvzFSS0eUMNOkEAk26QQZxa4Py1k3VWUaWUmZceUid9ROzQANN4jeTiDieUenQ/RtBDz4i1AYWGMGIuwC6dpMfSRPLvOi5c/rENQEAWgRG3vbB5P0DiaRw6knjOa7A1aultbKqEqAABAtaPrbCZzPlmpZlzldR1kaaa09SuQAHII2htwe+K3MWXqZ2kM4rKp1iktGfOf4t4t6ACOtsH+VaNShRp/pBpBEM+Z5aDMAKLbkbme2BVBsXDxf/wCI15yg6VAoCaQV0gdjM7ydQPpgmDlcw1PzHL6JLsGCly0QJBkkEEyb3wwc+8NGao0kVqbupLArIAABkSA1za3pPQ4zfPctZig4dKLsAJJA1r+W3uBjcTWaZy/ztRy5fLnXUCO01xdSJHmm5JwzZqslQErEOAbTe8z9p69cIfDOGHOZMFqdTJVWtTqAfqqh28ykys7Tb0J2NHgletkK4y9ca6WtQRcAMdiGi9rxPrgONf4ZNM0qhkZU69Mm5YSTaBJ/zA+uEjnPg5p0q0RdRcdJ3IEzsf540LhlIwQwEnf1O2/9xiHmLIh8u6ODsB5YkKYDEGLELMW7b4n4x+Zh/D+A1tQYGmVJHnZvKCSI1dr9xjQeSuP180HpVdMUdIBX9qZj/p3wvZnlaulU00rO8+ZWbV5lgyCD5TptJHpbpg78NQfGzAYKGUIDpAFwX3i2DPaNEi+MCKn6JU0BwWexHWEkR9JwJbjNT9F00KKUSyNTqPaSDBAAAsw2n17i2kc28LGYyj0oUtKsJF1GoayvY6e2EzinDxSqLTWIQAD6RM+s74MegMSuGceq0XHmUkqVYEebcGCSQDsIM7YMtx1atfKUnpsioukaiHJDGLaRBFonf0MYHccQLXWstMN5gNI79Px/PBjMcTbN6K3hUEdEKMVZWkOBpbTBA0E3BiDYEHDNIFnFOp+i5qpTpoHAqHQxfSQCA3zG5N4vvizzHxWo1etQzVCC1LTTCkMFBuGm0y25ixWOmKedo10oPTpUnq02KTVOhnBE/KBOkGV3m4N8dpzQ2UGhstVfUolqrMbxAFxFo6YKigNsr8I4SNQVbGYJ/dAuYH8vfGm8G4aKK6iAWYREAaV6Kv5kzcye2E3lfmAV894joqa9IAHTTp6x1IJ+vpjUP+Hydtr+n2wXt0DpEVGqemL+WfSpLbDf098fEogbD7YuUV7DBAAuaqg8ANc+YFNI1aiBKwBvOFvgeUZX8TVUqmoSxZwqmRuCfTbbpiHnnmSnlc7Qp0U1kFnrIHIALAqCBcKxlmJAEwJ3nFvIUHeqK4qsQzjyggoC26raTFvx2wsqGVjjl6oInC5xD4mcPou9OpmYdGKsopuYIsRISN/XBvLGxjHLZSmb6Ek7nQsn6xggFf8A8WeHdKztfYUn/wC0Y7PxTyh+Wnm3/wANA/zIw0CmARAAHWBi4GMbn74xhW4HzV+k1CFyuZRf36iqotPTVN8ewwEeZvXHsCmYxupyrVaoajU6NMmPI66qZIEd5vE6p+mO+C8+LkatTLVaSqA0HR8qHYx3UjzSR1w6tWM3sR7RjJviRw/RnnIDfrFDknYki8eltvfpGEx5OboecOKsZ/iYlSSBDU6oR6RF7KIKgb+uOuTebadFaSZiuhiV0wZQepI9I6dMVaNCnpqvSr/rcsx01HIOwOpLm6ETp/2OAz0MxnkL+HSDTIIGn7GY/lilCWM3P3NOUr0jTQszboUizSsAyNrSSOw9sIuT4FVddS0CR3M/39sNHCuWVqEJUQLmEB8n769WS8Er7/7VOC8dUVWy2ZrVlAbQCg0gwf2hpkCQDce+DQLKGX4Hm900gDdR5CO+9x9TiThfBanjLVZXqp+60k3+sGPe+GfjxE0WDo9MSoiJ8xFyYvN56WHfDFlOCgKAk04U3naLyQfLA/uMZJMzdCVV4Yj5hYp1zSVSzkao1TAOmdUiCpkWII6YecvxfLLltRrpCjzM5lttoJmY8vfFV+G0mC5idLsQ3kdtMwqk3gGYEzY2+qvz9ymKSNntQkuA66QAxP7Q7HuOpwK+Bu+xyynHP0uilJKbFGVQQFgAR1k9v7OC3D+VaFJFD/rDG9U6r+gYkD6Yz7kj4ghP1VUiG+VrDSY69x640JFJAYtPY7j6fcfbHPKUk9lEo0FqFPTqZBcsSQWsWNyR2nft+eIaXFEqoCJ7EGxDAwVPqCOmIFZgPKNW1vYj1wpcd4y2Tz5sClZQdAidaiC0/QTJ9cPyfQOJHzRHjVnQMxprZVknyqNUAbRF/wDzY5+GOS8JqjM4bxVU7EGQTMyLyDNsK7cxVqWYVHemFcawWkgyW+eO5k+0d8MHIqMucq05GkIGCqPKDva57nrHoMF6QVbHPiGeFPM5eT5XLIR31L/UDAPmFPDzE6Z3BEbyN/vBxV+KTFKFGoCQRWF+3kePyxaz/E6eZFCoTBr0gwOw1rZxPcMIj2wYgkhWzFMDVUuAhBJkrHmH7QBI33g4A5bP+Iq5ekjKiuzHS2oNfygSAYHc3M+mHH9GL6qY8oazWmwO33Ub4+Zzk6gFLIsMLyP6TH4Y0ujRIcnVakhVSQ0dDt9Om/TEOYrvpjzX6MZB9xiTwI0iCVH7X5bSPvH0xZpUZk9Nv7tjgbafZ2qq6Ft8mQwqUl01FMwNmA3t0tuOonDryh8VqZHg5lgsWDwbR0cXNttV9r98UKSAGQPUenr7Ygq8JUK5VAuqSYG8+3TFYZWuycsSl0aR/wAzZRRrOay+g3nxU/r+GE3j3xdV38DIAsWkGuRZe5poRJMftGB6HC3yjyvTapTDAERJ+2NB4pwKiaZhEBUEggCRbvvjoWVVo53jaezPV4S1QO7sWYmSWJOqep77YNfD7h+is41OVGkhSxIBMzYmOm+KdPMgtEj+v07YYOTHU5hgBeFJ9pYD+f2wzVoVSHKiu8YhrcRpUwddakkb6nUR7ycTZTd+lx+QwJqci5Fnao+VpM7sWZiCZJMkwTFzhxDitztkUPmzlC3Zw3/TOB5+K+RmFatUI/8A46LGfaYwbpcu5Wl8mWoL7Uk/pi/TAWAIHtb8vbGMBOEc1jMuAmWzKqZ89RAo27aicewd1Tb1x7Gph0BszwZRLarASdXQAHtiNOXqWaogZinrUkGHEX7iDI++xwOp8ZziKAxoP6kFfvDR+WKfE8xm66aGrrSRrEUiFN/4i2qPYjHJHJFM6HCTM25u5YNPPVVoJNLV5WEBRtqHQEqbQPTB3kTM1NLoaTgRZ2psVWOoMRt9t8NGQ5cpiklKpVV0S6gsN+8ggz64sZrg1MqV8cR28U/92LeZV0S8burKXE+GeFSV3crBEFWOqbGU9hc/liLi3LdPNac1TZXq041spUatJE6xMC0/3bH3L8Jp0jKVVlfl6x6DttjihkKNN2cOdTmWKyJ9+hwsc/4M8P6KtWlmczTqZeo8vRAejaA4WQb9WK4vZHmHib0vAFAIWt4zggKseYnV+e/ocMObyyNpaXaoADIFiRtMbWt98FqObpogDAkwCGEQO253Efl3xXyCcGKtVc3lUo0svSNTw11PUP7bHZSCZUKIte/1xNxtc5m1Sm1JDTgMyTpGr8Zi98NrcYpAQKJMW+cT+E4FZ7nGnSPmpaRtJDH8YxJzleh1BVsUqnIuXmH8Si3ceZf54cuV+FmhRdadSnXUjUgDafMLQQZibTHbbA2t8QKLCAin6H+ZGBv/ADhRGwAbtoB+0nC853TVjcFXwsV+V81WzHjV61RKkADwpUADYAA2jf3M4sZ3kClUL1qtbMuxBlmde3fTYRbpgLU+Ii6t9tp0z/M79McLz74pINR/DRSzCSZgiBsBh052K0hvp8g5esKfjUy5VQFM6bb/ALJk/XB7hXLlKg6siwQuj5mPlna579cZzT58DWp0KjOPm1sREd5j88GuVuYyKpqVQqqyeVEOprkXMtAET+GNv2BpF/4s8Katk6aoL+Mp+gSpfC3R5UFXhtPLtVipRqs6MOgqC6+2oA4eOYuICrldSggCoBeL2a4ubYD5BgoJKzYg+htfEcmZwlx9FYYlKPIWvhuWp1a1CoCrgyZ3kWI+oIIPpjQjl5G4wvZ06M3lnt5tVM+oIkA+2GOoAtzbHRCXJWSkqdCjxvhLU6upVZ1axUMbDuATpj037dcdU8mWASkZZtiY0gfvG2w/E/WDvFuELXQ6gZ6GSD+BHXocVeDL4aBSxZ9mYxe+0dAO3ubnEp41ZWEnRZyHBkpLoBLGxd2MliP5eggemKXF6wWjUYMNKUmcgEWi2kmTeT0+04NqbAd98DedKU5GsAo82jUQBcB13PW2HUE2K5tLRn/KPM1SmyNoYhbNbp741PMcXp16J8KorBlIJBPlBFydoIvY+mFngWURaIULfc4XecOKFqpy9MlaaEB4sHb1HYG349o00k6iPGLa5TCC8vUGMZfP/rBsGCPJ/wAo39J+uD3IXCXo5ioKp1VCqy0zbpHp6YUOC8OMg40PlWoXbWbkKUnvBEE+tzhYuSlUg5IxcG4jFkDOr8fsMWHIAkkAdyYxXyYsfpgHm/hzkatV61WiajuxZtTuRJ9NVh6Y6jiLee49laZ/WZmgnoaqD8JnA3MfEXIIY/SVc9qau/8A0qR+OLFPkvI0iNOVoD3QH85wUo5SmlkRFjoqgfkMAIK4XzfTzDBaVLMEGfM1PSo63LMD9hj2DPQi++PYGw6MWbmKm53SnEyx1mPaSbnsMUhzCjEAvHrpEYS6VMsYGDGW5RrVACi3Pf8Ar0+sYTwxRTysNf8AMGXpnUnmcg6ixMT7CRH1/rj6fiABIp0kWdt5/CMBKXLbM+hgyt0kbjuDsR6g4t0OT8zTJbwi6jciB72N5++D4ogeRl1PiLUAIAEkztttYX/PENXmrNZgQqMR3QR+IOLHBeS6fiFs5VWjTsQGYAtN43n0++Hzl2lkwzpl3Woiwo0CJtuzkksTJ2tjOMYgU2zOeG5TMZio1IzTNIaqjOSSBbp1+n3xfyHKtavqK17Awp0MZFoJHTvi98QspRpZmjUdTpYFXUG9ri/9e+2IeUOcxQR/EpsaVODq2JAIAHYkixHvfGST9AbYA41y/mspVCVGiRKupsR+YIwR4Nyn4yGpVrNI6E3M9pudjtjvmTm79PqgpTKIo0oCZO4Jn3tbBrhJmVbUSAIvvHuLCAe2+KpIRtndLk6gqhiGMEbMTJ3gXj0nbFujyhTFNQtMIZlXUAOCLghpJmfYemDlDLMQt/JF4Eb3P1IH2xfq1VQCTbt748/LnlFnXjxJozPiOVWg7U62XWqjFmFTYsRPzGBBE3knv5sQeEaFKk1MIoqhgXpqreYRALTJGxggfXD3zJwoVK1Kt5tK6jUZYkLoaSQxg/KMZdmq6UKg8CoWpsupQDJXWCCriY1gWOOuEuUbOeUadBXL8rVa1RnNcQxljBBLbxAAH8gMPnIvCBQrQYJKEg9xK/0woZypXoJTSm36wgVKm4AJ2ULF9rk74YuWsv4hpGoriqS0PrIOneQANwbQe/TrpUZWOfNCzl4ifMP5/wBcL+SXYWvY++2L/HUriktNqyoviJFaACBMFXU2kzvsesYF8K8XMPWSlVpBU1KHFO56BpnT83YY5cmBzlaLwyqMaZT5mz3hV8tMhEJao9vKWgAXB6SfthqovRBBB1Mf2p1fjNvpGMsocXr+DWydSmrVNbK1Rmki/mgEQTMwemLnBuXq+XBqJUOxhCIPSDAub22+ox0RjwVEm+TNPfOU1VixWFEnc232AwpV+Lr+kTScMKgJ07qNgIaOu8XxxwjO0sxQqmtWLlvLpIZNBg206iWNiZneBAxVyPGjTZkr0CXChQpYGGIEenp6RhrXsXfoaqjvQ8MVVjWSFAuRJZoM3J7RPT3xV5nzlN6L5bXoquoYKwOwcTfYCxFzhV4VkswawrVKlRmplvDSpUlWItpuLSCRO4Pthh44/wCkMSn/AMymvydFHoxFz/FHptin6hb9EHBqMFAGBBYrY7wAZsdj/LClmENTM1SdzUaT9T/K2CnD+GVMuVzRuA2phqLaFmOoHf6TGPcc4W1LMsyXp1TrQ9PNcj6G/sRiOlPZ1JucP8ZLliVUgQPUm/0w58mUdKGdoJ/IYTstQLGW39sNvLOcBrVVB+Wigj927fid8T7yIvNcMD/Rmygtudhjt36XOI8sLn2wu5zkoVqlR6mZzZVmJ8MVmVB6BR0x1HmhTOZ6lTYGo9NIH7TqvUdyMUMxz7kFt+koxjanqc/6AcQZb4f5Cntl0J7vLH8ScGaXCqSWSmij+FQPyGAEG5PmynWMUqOYb+JqehfuxB/DH3BVutuuPYXYdGGZDlsVlDLAcGIG5/u2H3gIQUmLkB6PlZP2tRsAB1mel/aDipmeBujCrl1amyGVB2dRuGEWmbHvaexDhnAKb6qjKGerIZhaRtaDIAiw/wDfDSfpASXsWuYuaqNGuaIQF5uWnRTYjfTcTG+kD1J6HeEZ+aSTVQAASYlXCiNMi4OM5y9fL5XO16ddFrUg7rqMkiCbz17HBXg+cotUellrK7Sq3hQQZUEjzQfSb4WY0UTc5cEpT4yAIA0EXm59bXN7WxR4DzFToCoadI+IVPhMoET/AB36WJF/yOD3NWURRTR6jMzHyqYnrJ9p6nFvK8mqiB9iT0Fp6H0PqMG01sG0K3GeF1q+jM5ioXWIcAR4Y/eA7A79cNfA/h+lakys1tpUzqiDI6RscWOY+J0qOUZFUmtUBRVIvMaT6QBckYr8hcWzGWo+DUo61mVZWAI9CDYgx0IO+ApV2NwcugBxDh//AA6uKJVYdW0uRuDMiejet+mD/C1D09DFQ4mOhKtq8k2J0vBFuoEQDPzmDK1M7TqLWVUcSaOi4QL5r7ATDe8kdsKdXhmay/mdS6AyWB1W66mB1L7nGUkvfZnCXtdGqcIzAZAvUAde1vyv9cU+K0yD6YS+H82JTZSjiC4CoqkgaiZ+1hbefqTHHecaFMtTrCqKij/5YWDJEiTsN5tjhy4XN0jpx5FHZB8ReJ6ckqG/istv8Mlr/wCUYQaaZepROkslZfMJE6gB8oPTvJHTFrinFjnWV63lVPIqK2wNwAD13Oq8neNsXuA8s0qiatWl1NjqIN9rRBMiw633jHdix8YqJy5J8nZzy7WqOwZIZi0tLXaZmT0PrG52g4eeTa9SrmgapuoZQB0EX26+WMAOH8D8Jm0sis5WPljUpDkhZtqSQRMSYtaDPI+aX9N0wQSW3/wtNhAgm49PvgTjTMnaHDmbNMtKVEnUOk9e3W+BnDlbUzlgtbTA8kTe1ous9Cfthi4tUVKRZgSAV23+YD8Jwj57iFTMVkGWerTFPUrMRDPMWhhaImT1OApO/wAC1YBXlRiKuZ8VpFQiodQu7NBi22o4aq1GvSy5cKpd1iGPln96d9MwYPsMR5P4c5ekpNSrVGoy362AWmZM2meuGLLZKKaotQVUtM3MCflIMT3wr/8ARjbpj+CdWZpwrM0Ms05ugyVHkiopJD3ufK0n6g4KPTapXqVqLqyNoCsVN7bBTEkXk2GCPGuXqWczFR2dlFJFRABCqblrEQbi/wDtgVwLJ1lQNl/0aspBgyQJjqZPvBge2KvZIk4fw+rm31OyzTOnRBKg6iNWnUPORIlrCdrYF8b4jUymZelRp0hKwTpOoahJHlMWMH1tgny5mMsDCmsuZWSWYPBabG5IImT2xX4jy9WDPmHbxZILwtxPcbGBHSwjGowAyvGs5Ry1SitNHFUibnXAMsAsz5hYwD1+hLlrn2EFDM0XdR8pUAkekEi31/2vU6xI0ofKd1Nx77R+GLeWqUl1eLSDmZEAkkgbe8dt/rOFajLTKRlKG0cZ7mJXGjK5epr6NUAUfYkk7z0G2DPIWQek1TxJ1uoYz18x6/yxQ4rnlGVDCmAHeaZJvaCeny6ZHeTfBLlbiYqNKkmFgztNhb8LDsMZQUXo08ssi2OmVPmP99sTBd8VssfMb/3AwIz/AALMVarH9OqUqRPlSmiAgR++QW39cORDdRRv0wIzfNmUpWfM0pH7IYM3+VZP4Yqj4f5YmavjZg//AN1V3H2JjBHJcFoUbUqVNAP3VAxglTLcxpWb9VTrMP3ihVfoWgn7Y9gxUGPYXYQHm6bNlKz5ZTqKSCxCLqjSss56DoN8Jmb4xnB4ijTRACmGALGbFkYHQTqk7Ww3ZLnHL56nRWlUChBNSmRDBu7TsI6juR7huNpTzeYpikQyUtWpwZuY8qn6f3fG512FQvoTqPKisALEm/cn17nHFXkyplzqQEg/ssCt/wCEmP7640PLZZVHkUKD1m/uSbnFnMEMApAINiDefXbpbEnmsp46M94RwBmrpWVi5VgHpVpkexv6kRIOHutzJRUtTaoqOu6kQY6TIsLi/XFA8Kem7PQcowFlJsR/KT9PbcB+f+dGzCUaTZdQwAUVSBIZT5gCfODtKExc77llsVorZLKA5qqfEWqj+cldlJtae23qPpixzDzSuVpoFQuxkwLCF3JMd7RidVpZDIlyBrba27sCRIEWtf0GFzK8QavSNFVWo9ZiZ0gLTkyzEzq7ybAb2xv7d9FW/GqXYPXnqvUcyFC6WsgvJUgGTq2aDt0xNkOcawBSppJJ+ZTce4n0xSyXCSrBSAfNpNjI80bWMHBxci5RUJCUjundhFmqL5puCtjPbpgSUa6BHJO+znM5B0anWp6LMGZNpJi87ANtMdfU4C8U4LX8R3qU3QkkwZYATYapMgWG/bGg5Hg3ypDMpBHmFoMjTIsf5dQMKvDuM62qZZiUQNphjrA0kA+b5h5hI3AmMHFP0DNFdoh4VwUs6gokHcmRHt6/03w1V+CBgFNdngRBkwB0B9P76Yv8K4OSx0/IoGxm8DUAR6zftGG7KUSFkAKDa39bY6L+HOIGS5ZajBSpVEXCuDHeJN4I9fyxDwDLnL8TRQpCOToLGf2Sdxv1HtBxpleoTaTB73JwB4lw4IVqoNIVwSFAt/Esi3qOs9L4RhRe5pzrU8tVqIoYqFIBmD513+mB2VzQp0nzDqNTmyi0sYCqCe5gT9cX+ZjOVqeoH4MpwrfEKmf0fLqnlUsW3i4A0m3YFjjmzeo/Tpw+5fBS5qzj1M2S1UuBECDpTpC3Niwa8CbYY+VqrJ5lO297H0P++FzJcHFWqSp2sYEAAbnzHrBMXIthw4LmPGFSlo0PGukIggoPlPqyz9ScSnBFYTYQ5k4hTo+HUq+WjVIDEKSZ3AOn94fkcLOey4AqZnLSXJnwlEEgm8xBA0yTM9dow1cSJbK0ikajVp6dQmJMTB3hSbG2Ej4kU3pLSVKzGjVnxBAXW4MnVAki8QbAjbF8DuNMjnjxlotZPnahULB6ellSECDVcA7MBuWj09b4KtzEauV0IjlmHmZoXSbCxWxmJkCMItDJJ+jOwUB1XVt23E+qz9Yw48PrIQAw+ZVYX6MFPTrfF0jnZV4WoUwwUFf2W77Hr/XE9ekqyzMAsbiOnYQLntj5xTg/i1NVNoI3EAkj0vAPSYP4DCqEdKiu5NRWLBGYGFIswKbKy9RHY7EYWURos+JQqNChvKJMEkgTewm2GDk6qaGYNMiS3X0gnb3jArKEBd+nv6R9d8EeWV15rUbaR7T+z9cSUm5UVlFcbNTydT9aB6T72wRAwGyzMKqkI5AG8Af9RGCvj+354uc5LiDHD1j3xXzVcKCWZUG8swA+5tjBLj3GPYUM/wA8ZSmY8fxD2p+b8R5fxx7CuSXsZRfwz9cmmaztWrSWKRYBJHzWA/1GT7Y0Xh2QWn+rAER7AmOnt09sUeE5BKYBX5QYSOvQtbBWgxLW02vJP4YhN2y0dI+V6cHf2Pef547ZouxsNvfpiVmkEwD/AF/uMVNfcXm/5HExjhM6ou5ubG3bsML3NuRVxKiTKMf/ACnf30ah9B2wxvRVm2N+pI6dhH4zgHzbmAiLpJBljM/uU3YT0jUB77YMOSkFtVorc20tdNRBZVBbyxqmD8s2sNwe4wvJkUo0nKMCK0oHggLTOoiyy0vDAxJAUi84cEz+oK9EyKiyNtiJUXtIcD7EYHrk6VZKiKGEgACfkKvqsOymR3AMG8jFYa0Jm/tZ84BlPFy+oVw7UmUK6axIiAlQMFmIENfpOIuL8GR6biShUlzAYDUZvtpZdUiwtMjcg2OAU1o60AVKNWFdNjTaSpDSeoJII3tbEdEsugPVcq2pFXU4FRiTqZlmNCi/qWAGxI3LYlBXlHjTopFUeQD6j90qdyIIEGekb4TsuuvOu6ujrI8JlAAIElZEXINiTuQfTBds7+jZOlpBqSpJHZRqJBYbAAxI2JB9gfDuMU/0sLRQLRIEAE3MdZIAJJg/ukWnrTEu2DJ6o1nl5Iy6dyt4A3JvgozlQJiCbC895/PAngFYeAgMallSABuDe2L5qFusR0H9++KJ0SaOM3VYwF3v9Onvv2xFXoF6TraCCPuD/PFhUDXuIE7i/wBhiHiWYFOi7EiSNKz3a0fj+GFbGSA3F6n/AOmljNqc3+/5DEHF8suZydFwNYUB9P7wCmVnpcbjti3x+nPDq47UH/BG/phH5A52pqgy9ZgBMoWsBO6k9j0Pv3xzZU2lJejoxNW4v2Wc/SVKPlBo7Tq2A7AqAT5zexO284L8GzFTytZyoB2P0em5htG0qZj1EYlXgI1DS/6rcbMCpuJJ7GRNxFjYCJ69anQp6aSNVqLZVS59i3yqJ7/Y4SU09JbHjja23orc51XBy1GjCsXWrJEhR5vYfMWG/T2wG5y5dqZqma5qnXSDQkAKYu0DcExvJ2iex5fFq0qbPSKOCS9MXADQG0XusgMF3Gpo9LuU4NUel4bOQhJMR5oPzKSSbEWvcDHTiSiqOfJJydmScI4uLKxiO4/rh24YEqKqBkQknQuyzvoHablexJH7sNeW5Qy6WFJPsMccRyOVop+uFJEPR9Kj8YwzbT0ItrYGymSdagHUAnc/Ynpe319sCE5WKeKXrNFVtTQPlcmzidoJ0kRdSewxcr/EHI0CQr1KvQBAx+zOwEe39MAeKfFQ1FNPL0EpBhBeq2o/YQB73+mHuxaoN5TkN2I85A9QJPXpEYbsrlKGSp+apTpDcs7AE29SPt/XGT80czZ3xCni1EpaEgIQAJRSRK3I1E3Jws+AXJLNJ3JaSfvvhYxoduzZ+I/FLIUpAqPWYdKayP8AMxVftOF7OfGomRQywXs1Vyf9Kgf9WFjKct0nyzsRUNSV0GmC4jdtS7jt0x6tylpoCtD6Q2kkEAyf4fNabTOGsWi1X+IOdr6pzGi1loqqwfVjLx9cC6PDa1Uyzaz3Ykn7mcFctyw7jVTqgncLV039iDM/TBHJU1probLvqMyadrntJkj3wslY8WkUKHJmZgMKakH+Ifzx7DZwinW2HjAR+1TkD/LfHsKsUWHyyRIedstUHlqAD1UiD6KR0x3k+N03PlcP10pLH1sJP4YJvllUTAFugEn7G30xYy9Fdu1523H874g43spyoiyktG6+8dfQTH++2JXr30npv2OIqrAqVA0233+k9v645B1XmT6/fGUQOR0au8ADpvvhI5y4pLODY0qRm/7dWwH+Uf6sMfFM94NJqhghQSe1un1xn1bNVakUhVWm2YBNeYg6mlRABawtbp74rCKsRyPvKXMpoUtNZGakG8rj/wCmT0I3gkTbDxwmrSqVFqJVlyWIbWAgOk77/MbdL4SDlhXepQo618q60eB4lRCbgRYbeptN8R8JRYrh8tpNIQxVyHmylNty036Cd8Fw3aCsmqZovEcwlYTTHh6dJd4n0KiDJUMQASARMAxgTXqFdBV1qz4gkt8rIoMF5geZdjMCO2FGjm6mXr/q2fRby1iJ+lzb+IYe6dOiVQ+UCoGdiDPzKquegJBkH083eFpoFop5vPUU/wDhyqudLMVEN5QAQI/wx/7YSjlalB1Eh6bXVhA/09xO3tbDfzDwl1zFevSGsMiRpKkjSFQgDUWMqA0xYT3wwcGq0qlNdTId/EUgqdrDSf7tikaj2xZW+iPlnjSaiZF4FQCN4IWpPQG6neCPQ4bKVM7wfMbW9sZnU5cqI2qk0QxKQzahT/cYzcdbzucHcnm6hIVWqUwOmq30WPywjzQurHWKT3Q4V64QFmYKthPf0Fr/AEwpcZzFTMMipSYqKiz00qrAkySAXaAPSIxNncu4801HeLTM37SDH3GC/DMqwAaoYteTt6bxbvgcrdUCqXZ9OVqVKTU2VVV1KklpMEQbAR/qwPyvw6yyi6avfF7O87ZGgPNmaZP7tM6z/pn8cKXFfjUg/wD2+XZ/WowUfZZJ+4xZa0ibVjpS5fo0wqrTUKJgbgSZ6+pP3OJqlJEEsVVR3IA+5tjGeI/FTO1j860h0VF2sROoy0374o1K71fM7s57sxY/jicqQ6TNlp805UOiLVDmo2ldALCSdO4EbnvgLmefKxbRRy4BnTNVpvMfKvr/ABYTsjlidAFip1g9j5Yv7icO+dyq/pFOoBaqyVB6aiNQ/wA04SLb6C0l2COdK2fpZVqpzRB1KuikioIbqDd5+uMtdWZiajMXO5eSb9yb4/QPNfDhWoeGV1DWpgTcLcxEGYwqNy7lgFWuKahpCNUMEtEhZkFTHYxbFYJ1sWTVmc5ThRfYK/p/YwXyPJxLqdGkyP21t7idsMGQ5Ma9XL1AoCFgCZEXBE2Im4vP9ZsjUrAfrKexiFGoiwMjup9MFvj2Zb6PZbl0hJoOrEbF6dmIO22oDoCfS2CnDOGU8/lzUr0kJA0awNOkIO9yDPa2/tiPJVDWVSoqMpnzDUI6Qe1+8YD83UqyVkFF28Osh8Wmj2eCAZHQkWJHb3xkwNFPlXO1KS6kIIFgHS//AJWEf0wycZ4hl6uVZKhHitE0wTO4Oo3nb+mIeC8JASyFRaxPafr1xFzFw0DS4HnXr3XqD+Yvvgr8M0CaVHwiArfMCFDJN7WkfzwU5fqa3YEGQQBqEgauxgbx/LFBqwqKAsGIMgdIjpva1x0m04u8qZTxKzKSyrAmAL/wzFvpf2wrerQUl7NMyFIFZIEnr6dMfMT8OyApoBH3Mn7nHsMuhW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74" name="Picture 10" descr="http://static.aujardin.info/img/img8/maison-insecte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3180475"/>
            <a:ext cx="3491294" cy="312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s3.e-monsite.com/2011/03/14/10/resize_250_250/nichoirb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909" y="1292990"/>
            <a:ext cx="1493142" cy="19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547664" y="251292"/>
            <a:ext cx="6840760" cy="103418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/>
              <a:t>Favoriser la biodiversité</a:t>
            </a:r>
            <a:endParaRPr lang="fr-FR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274638"/>
            <a:ext cx="6808800" cy="1143000"/>
          </a:xfrm>
        </p:spPr>
        <p:txBody>
          <a:bodyPr/>
          <a:lstStyle/>
          <a:p>
            <a:pPr algn="ctr"/>
            <a:r>
              <a:rPr lang="fr-FR" sz="3600" dirty="0"/>
              <a:t>Vivre avec l’herbe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225829"/>
            <a:ext cx="3703169" cy="55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08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274638"/>
            <a:ext cx="6808800" cy="1143000"/>
          </a:xfrm>
        </p:spPr>
        <p:txBody>
          <a:bodyPr/>
          <a:lstStyle/>
          <a:p>
            <a:pPr algn="ctr"/>
            <a:r>
              <a:rPr lang="fr-FR" sz="3600" dirty="0"/>
              <a:t>Vivre avec l’herbe</a:t>
            </a:r>
          </a:p>
        </p:txBody>
      </p:sp>
      <p:pic>
        <p:nvPicPr>
          <p:cNvPr id="5" name="Picture 4" descr="https://lh4.googleusercontent.com/-JofZlFm-y_s/UY9TM00mTKI/AAAAAAAACpM/bpZ4eBBs_NM/w808-h606-no/DSC01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618" y="1092787"/>
            <a:ext cx="2736430" cy="2736430"/>
          </a:xfrm>
          <a:prstGeom prst="rect">
            <a:avLst/>
          </a:prstGeom>
          <a:noFill/>
        </p:spPr>
      </p:pic>
      <p:pic>
        <p:nvPicPr>
          <p:cNvPr id="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320102"/>
            <a:ext cx="2822754" cy="5018230"/>
          </a:xfr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87" r="-9" b="-5809"/>
          <a:stretch/>
        </p:blipFill>
        <p:spPr bwMode="auto">
          <a:xfrm>
            <a:off x="1925458" y="4144615"/>
            <a:ext cx="2736430" cy="274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274638"/>
            <a:ext cx="6808800" cy="1143000"/>
          </a:xfrm>
        </p:spPr>
        <p:txBody>
          <a:bodyPr/>
          <a:lstStyle/>
          <a:p>
            <a:pPr algn="ctr"/>
            <a:r>
              <a:rPr lang="fr-FR" sz="3600" dirty="0"/>
              <a:t>Vivre avec l’herbe</a:t>
            </a:r>
          </a:p>
        </p:txBody>
      </p:sp>
      <p:pic>
        <p:nvPicPr>
          <p:cNvPr id="6" name="Picture 2" descr="D:\Brassica Gestion et développement durable\sigearpe\villes\anjou\anjou1_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4501" y="1196752"/>
            <a:ext cx="2210104" cy="4967912"/>
          </a:xfrm>
          <a:prstGeom prst="rect">
            <a:avLst/>
          </a:prstGeom>
          <a:noFill/>
        </p:spPr>
      </p:pic>
      <p:pic>
        <p:nvPicPr>
          <p:cNvPr id="7" name="Picture 3" descr="D:\Brassica Gestion et développement durable\sigearpe\villes\anjou\anjou1_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278" y="1196752"/>
            <a:ext cx="3240215" cy="4967912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3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274638"/>
            <a:ext cx="6808800" cy="1143000"/>
          </a:xfrm>
        </p:spPr>
        <p:txBody>
          <a:bodyPr/>
          <a:lstStyle/>
          <a:p>
            <a:pPr algn="ctr"/>
            <a:r>
              <a:rPr lang="fr-FR" sz="3600" dirty="0"/>
              <a:t>Vivre avec l’herbe</a:t>
            </a:r>
          </a:p>
        </p:txBody>
      </p:sp>
      <p:pic>
        <p:nvPicPr>
          <p:cNvPr id="8" name="Picture 2" descr="D:\Brassica Gestion et développement durable\sigearpe\villes\anjou\anjou_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991715"/>
            <a:ext cx="2653203" cy="5760000"/>
          </a:xfrm>
          <a:prstGeom prst="rect">
            <a:avLst/>
          </a:prstGeom>
          <a:noFill/>
        </p:spPr>
      </p:pic>
      <p:pic>
        <p:nvPicPr>
          <p:cNvPr id="9" name="Picture 3" descr="D:\Brassica Gestion et développement durable\sigearpe\villes\anjou\anjou_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716" y="991715"/>
            <a:ext cx="2404046" cy="57600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41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4425"/>
            <a:ext cx="3750471" cy="68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37513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09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3" descr="D:\chapareillan\DSC00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53" y="-20690"/>
            <a:ext cx="4469647" cy="687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D:\chapareillan\DSC00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" y="-20690"/>
            <a:ext cx="4658127" cy="700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6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46" y="71827"/>
            <a:ext cx="774054" cy="51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286380" y="364405"/>
            <a:ext cx="3500462" cy="4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400" b="1" dirty="0" smtClean="0"/>
              <a:t>Préoccupations écologiques</a:t>
            </a:r>
            <a:endParaRPr lang="fr-FR" altLang="fr-FR" sz="2400" b="1" dirty="0"/>
          </a:p>
          <a:p>
            <a:pPr lvl="2" algn="ctr" eaLnBrk="1" hangingPunct="1">
              <a:buFontTx/>
              <a:buChar char="-"/>
            </a:pPr>
            <a:endParaRPr lang="fr-FR" altLang="fr-FR" sz="1600" dirty="0">
              <a:latin typeface="Comic Sans MS" pitchFamily="66" charset="0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319025" y="1344494"/>
            <a:ext cx="3003454" cy="3888432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fr-FR" sz="2000" dirty="0" smtClean="0">
                <a:latin typeface="Calibri" panose="020F0502020204030204" pitchFamily="34" charset="0"/>
              </a:rPr>
              <a:t>Combattre les pollutions et préserver la santé</a:t>
            </a:r>
          </a:p>
          <a:p>
            <a:pPr lvl="1">
              <a:buNone/>
            </a:pPr>
            <a:r>
              <a:rPr lang="fr-FR" sz="2000" dirty="0" smtClean="0">
                <a:latin typeface="Calibri" panose="020F0502020204030204" pitchFamily="34" charset="0"/>
              </a:rPr>
              <a:t>Préserver l’eau,  le sol, l’air, la biodiversité</a:t>
            </a:r>
          </a:p>
          <a:p>
            <a:pPr lvl="1">
              <a:buNone/>
            </a:pPr>
            <a:r>
              <a:rPr lang="fr-FR" sz="2000" dirty="0" smtClean="0">
                <a:latin typeface="Calibri" panose="020F0502020204030204" pitchFamily="34" charset="0"/>
              </a:rPr>
              <a:t>Réduire le bruit, la lumière</a:t>
            </a:r>
          </a:p>
          <a:p>
            <a:pPr lvl="1">
              <a:buNone/>
            </a:pPr>
            <a:r>
              <a:rPr lang="fr-FR" sz="2000" dirty="0" smtClean="0">
                <a:latin typeface="Calibri" panose="020F0502020204030204" pitchFamily="34" charset="0"/>
              </a:rPr>
              <a:t>Economiser  les énergies</a:t>
            </a:r>
          </a:p>
          <a:p>
            <a:pPr lvl="1">
              <a:buNone/>
            </a:pPr>
            <a:r>
              <a:rPr lang="fr-FR" sz="2000" dirty="0" smtClean="0">
                <a:latin typeface="Calibri" panose="020F0502020204030204" pitchFamily="34" charset="0"/>
              </a:rPr>
              <a:t>Recycler les déchets</a:t>
            </a:r>
          </a:p>
          <a:p>
            <a:pPr lvl="1">
              <a:buNone/>
            </a:pPr>
            <a:endParaRPr lang="fr-FR" sz="2000" dirty="0" smtClean="0">
              <a:latin typeface="Calibri" panose="020F0502020204030204" pitchFamily="34" charset="0"/>
            </a:endParaRPr>
          </a:p>
          <a:p>
            <a:pPr lvl="1"/>
            <a:endParaRPr lang="fr-FR" sz="2000" dirty="0" smtClean="0">
              <a:latin typeface="Calibri" panose="020F0502020204030204" pitchFamily="34" charset="0"/>
            </a:endParaRPr>
          </a:p>
          <a:p>
            <a:pPr lvl="1"/>
            <a:endParaRPr lang="fr-FR" sz="2000" dirty="0" smtClean="0">
              <a:latin typeface="Calibri" panose="020F0502020204030204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274638"/>
            <a:ext cx="3850772" cy="1143000"/>
          </a:xfrm>
        </p:spPr>
        <p:txBody>
          <a:bodyPr/>
          <a:lstStyle/>
          <a:p>
            <a:pPr algn="ctr"/>
            <a:r>
              <a:rPr lang="fr-FR" sz="3600" dirty="0" smtClean="0"/>
              <a:t>Les vivaces</a:t>
            </a:r>
            <a:endParaRPr lang="fr-FR" sz="3600" dirty="0"/>
          </a:p>
        </p:txBody>
      </p:sp>
      <p:pic>
        <p:nvPicPr>
          <p:cNvPr id="15" name="Image 14" descr="Lythrum salicaria_0049red [640x480].jpg"/>
          <p:cNvPicPr>
            <a:picLocks noChangeAspect="1"/>
          </p:cNvPicPr>
          <p:nvPr/>
        </p:nvPicPr>
        <p:blipFill>
          <a:blip r:embed="rId3"/>
          <a:srcRect l="46233" t="6426" r="26019" b="2842"/>
          <a:stretch>
            <a:fillRect/>
          </a:stretch>
        </p:blipFill>
        <p:spPr>
          <a:xfrm>
            <a:off x="7638709" y="3717032"/>
            <a:ext cx="1214446" cy="2643206"/>
          </a:xfrm>
          <a:prstGeom prst="rect">
            <a:avLst/>
          </a:prstGeom>
        </p:spPr>
      </p:pic>
      <p:pic>
        <p:nvPicPr>
          <p:cNvPr id="16" name="Image 15" descr="DSC_0131 [640x480].JPG"/>
          <p:cNvPicPr>
            <a:picLocks noChangeAspect="1"/>
          </p:cNvPicPr>
          <p:nvPr/>
        </p:nvPicPr>
        <p:blipFill>
          <a:blip r:embed="rId4"/>
          <a:srcRect l="40283" t="14142" r="8447" b="36968"/>
          <a:stretch>
            <a:fillRect/>
          </a:stretch>
        </p:blipFill>
        <p:spPr>
          <a:xfrm>
            <a:off x="6316495" y="1916832"/>
            <a:ext cx="2536660" cy="1610087"/>
          </a:xfrm>
          <a:prstGeom prst="rect">
            <a:avLst/>
          </a:prstGeom>
        </p:spPr>
      </p:pic>
      <p:pic>
        <p:nvPicPr>
          <p:cNvPr id="17" name="Image 16" descr="Miscanthus sin 'Krater'158P640 [640x480].jpg"/>
          <p:cNvPicPr>
            <a:picLocks noChangeAspect="1"/>
          </p:cNvPicPr>
          <p:nvPr/>
        </p:nvPicPr>
        <p:blipFill>
          <a:blip r:embed="rId5" cstate="print"/>
          <a:srcRect b="6304"/>
          <a:stretch>
            <a:fillRect/>
          </a:stretch>
        </p:blipFill>
        <p:spPr>
          <a:xfrm>
            <a:off x="5056495" y="3540126"/>
            <a:ext cx="2520000" cy="1571636"/>
          </a:xfrm>
          <a:prstGeom prst="rect">
            <a:avLst/>
          </a:prstGeom>
        </p:spPr>
      </p:pic>
      <p:pic>
        <p:nvPicPr>
          <p:cNvPr id="18" name="Image 17" descr="DSC_0253 [640x480]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98" y="5232926"/>
            <a:ext cx="1950720" cy="1295400"/>
          </a:xfrm>
          <a:prstGeom prst="rect">
            <a:avLst/>
          </a:prstGeom>
        </p:spPr>
      </p:pic>
      <p:pic>
        <p:nvPicPr>
          <p:cNvPr id="19" name="Image 18" descr="DSC_0231 [640x480]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630" y="5232926"/>
            <a:ext cx="195072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89849" y="1149539"/>
            <a:ext cx="4720038" cy="5583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600" dirty="0" smtClean="0"/>
              <a:t>Le jeu des assemblages selon les mois </a:t>
            </a:r>
          </a:p>
          <a:p>
            <a:pPr lvl="1">
              <a:buNone/>
            </a:pPr>
            <a:endParaRPr lang="fr-FR" sz="1400" dirty="0" smtClean="0"/>
          </a:p>
        </p:txBody>
      </p:sp>
      <p:pic>
        <p:nvPicPr>
          <p:cNvPr id="23" name="Image 22" descr="01automne[640x480].JPG"/>
          <p:cNvPicPr>
            <a:picLocks noChangeAspect="1"/>
          </p:cNvPicPr>
          <p:nvPr/>
        </p:nvPicPr>
        <p:blipFill>
          <a:blip r:embed="rId2" cstate="print"/>
          <a:srcRect l="1693" t="10176"/>
          <a:stretch>
            <a:fillRect/>
          </a:stretch>
        </p:blipFill>
        <p:spPr>
          <a:xfrm>
            <a:off x="4714876" y="4143380"/>
            <a:ext cx="4147153" cy="2522248"/>
          </a:xfrm>
          <a:prstGeom prst="rect">
            <a:avLst/>
          </a:prstGeom>
        </p:spPr>
      </p:pic>
      <p:pic>
        <p:nvPicPr>
          <p:cNvPr id="24" name="Image 23" descr="01été [640x480].JPG"/>
          <p:cNvPicPr>
            <a:picLocks noChangeAspect="1"/>
          </p:cNvPicPr>
          <p:nvPr/>
        </p:nvPicPr>
        <p:blipFill>
          <a:blip r:embed="rId3" cstate="print"/>
          <a:srcRect t="10176" r="1782"/>
          <a:stretch>
            <a:fillRect/>
          </a:stretch>
        </p:blipFill>
        <p:spPr>
          <a:xfrm>
            <a:off x="357158" y="4143380"/>
            <a:ext cx="4143404" cy="2522248"/>
          </a:xfrm>
          <a:prstGeom prst="rect">
            <a:avLst/>
          </a:prstGeom>
        </p:spPr>
      </p:pic>
      <p:pic>
        <p:nvPicPr>
          <p:cNvPr id="25" name="Image 24" descr="01hiver[640x480].JPG"/>
          <p:cNvPicPr>
            <a:picLocks noChangeAspect="1"/>
          </p:cNvPicPr>
          <p:nvPr/>
        </p:nvPicPr>
        <p:blipFill>
          <a:blip r:embed="rId4" cstate="print"/>
          <a:srcRect t="10176" r="1782" b="3325"/>
          <a:stretch>
            <a:fillRect/>
          </a:stretch>
        </p:blipFill>
        <p:spPr>
          <a:xfrm>
            <a:off x="357158" y="1571612"/>
            <a:ext cx="4143404" cy="2428892"/>
          </a:xfrm>
          <a:prstGeom prst="rect">
            <a:avLst/>
          </a:prstGeom>
        </p:spPr>
      </p:pic>
      <p:pic>
        <p:nvPicPr>
          <p:cNvPr id="26" name="Image 25" descr="01printemps[640x480].JPG"/>
          <p:cNvPicPr>
            <a:picLocks noChangeAspect="1"/>
          </p:cNvPicPr>
          <p:nvPr/>
        </p:nvPicPr>
        <p:blipFill>
          <a:blip r:embed="rId5" cstate="print"/>
          <a:srcRect l="1693" t="10176" b="3325"/>
          <a:stretch>
            <a:fillRect/>
          </a:stretch>
        </p:blipFill>
        <p:spPr>
          <a:xfrm>
            <a:off x="4714876" y="1571612"/>
            <a:ext cx="4147153" cy="2428892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584336" y="646369"/>
            <a:ext cx="6845316" cy="683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JOUER AVEC LES SAISONS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4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25656" y="2204232"/>
            <a:ext cx="720525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fr-FR" altLang="fr-FR" sz="2000" b="1" dirty="0" smtClean="0">
                <a:solidFill>
                  <a:srgbClr val="669900"/>
                </a:solidFill>
                <a:latin typeface="Berlin Sans FB Demi" pitchFamily="34" charset="0"/>
              </a:rPr>
              <a:t>Produits phytosanitaires = pesticides, </a:t>
            </a:r>
          </a:p>
          <a:p>
            <a:pPr>
              <a:buFontTx/>
              <a:buNone/>
            </a:pPr>
            <a:r>
              <a:rPr lang="fr-FR" altLang="fr-FR" sz="2000" b="1" dirty="0" smtClean="0">
                <a:solidFill>
                  <a:srgbClr val="669900"/>
                </a:solidFill>
                <a:latin typeface="Berlin Sans FB Demi" pitchFamily="34" charset="0"/>
              </a:rPr>
              <a:t>	herbicides, fongicides, insecticides, anti-limaces…</a:t>
            </a:r>
          </a:p>
          <a:p>
            <a:pPr>
              <a:buFontTx/>
              <a:buNone/>
            </a:pPr>
            <a:endParaRPr lang="fr-FR" altLang="fr-FR" sz="900" b="1" dirty="0" smtClean="0">
              <a:solidFill>
                <a:srgbClr val="669900"/>
              </a:solidFill>
              <a:latin typeface="Berlin Sans FB Demi" pitchFamily="34" charset="0"/>
            </a:endParaRPr>
          </a:p>
          <a:p>
            <a:pPr>
              <a:buFontTx/>
              <a:buNone/>
            </a:pPr>
            <a:endParaRPr lang="fr-FR" altLang="fr-FR" sz="2400" b="1" dirty="0" smtClean="0">
              <a:solidFill>
                <a:srgbClr val="669900"/>
              </a:solidFill>
              <a:latin typeface="Berlin Sans FB Demi" pitchFamily="34" charset="0"/>
            </a:endParaRPr>
          </a:p>
          <a:p>
            <a:pPr>
              <a:buFontTx/>
              <a:buNone/>
            </a:pPr>
            <a:endParaRPr lang="fr-FR" altLang="fr-FR" sz="2400" b="1" dirty="0" smtClean="0">
              <a:solidFill>
                <a:srgbClr val="669900"/>
              </a:solidFill>
              <a:latin typeface="Berlin Sans FB Demi" pitchFamily="34" charset="0"/>
            </a:endParaRPr>
          </a:p>
          <a:p>
            <a:pPr>
              <a:buFontTx/>
              <a:buNone/>
            </a:pPr>
            <a:endParaRPr lang="fr-FR" altLang="fr-FR" sz="2400" b="1" dirty="0" smtClean="0">
              <a:solidFill>
                <a:srgbClr val="669900"/>
              </a:solidFill>
              <a:latin typeface="Berlin Sans FB Demi" pitchFamily="34" charset="0"/>
            </a:endParaRPr>
          </a:p>
          <a:p>
            <a:pPr>
              <a:buFontTx/>
              <a:buNone/>
            </a:pPr>
            <a:endParaRPr lang="fr-FR" altLang="fr-FR" sz="2400" b="1" dirty="0" smtClean="0">
              <a:solidFill>
                <a:srgbClr val="669900"/>
              </a:solidFill>
              <a:latin typeface="Berlin Sans FB Demi" pitchFamily="34" charset="0"/>
            </a:endParaRPr>
          </a:p>
          <a:p>
            <a:pPr>
              <a:buFontTx/>
              <a:buNone/>
            </a:pPr>
            <a:r>
              <a:rPr lang="fr-FR" altLang="fr-FR" sz="2000" b="1" dirty="0" smtClean="0">
                <a:solidFill>
                  <a:srgbClr val="669900"/>
                </a:solidFill>
                <a:latin typeface="Berlin Sans FB Demi" pitchFamily="34" charset="0"/>
              </a:rPr>
              <a:t>Utilisés par les agriculteurs, les collectivités, les particuliers … pour éliminer les parasites et les « mauvaises herbes  »</a:t>
            </a:r>
          </a:p>
        </p:txBody>
      </p:sp>
      <p:grpSp>
        <p:nvGrpSpPr>
          <p:cNvPr id="349188" name="Group 4"/>
          <p:cNvGrpSpPr>
            <a:grpSpLocks/>
          </p:cNvGrpSpPr>
          <p:nvPr/>
        </p:nvGrpSpPr>
        <p:grpSpPr bwMode="auto">
          <a:xfrm>
            <a:off x="2159314" y="3622135"/>
            <a:ext cx="5934588" cy="1124633"/>
            <a:chOff x="748" y="2024"/>
            <a:chExt cx="4718" cy="998"/>
          </a:xfrm>
        </p:grpSpPr>
        <p:grpSp>
          <p:nvGrpSpPr>
            <p:cNvPr id="349189" name="Group 5"/>
            <p:cNvGrpSpPr>
              <a:grpSpLocks/>
            </p:cNvGrpSpPr>
            <p:nvPr/>
          </p:nvGrpSpPr>
          <p:grpSpPr bwMode="auto">
            <a:xfrm>
              <a:off x="4422" y="2024"/>
              <a:ext cx="1044" cy="998"/>
              <a:chOff x="2426" y="3086"/>
              <a:chExt cx="1044" cy="998"/>
            </a:xfrm>
          </p:grpSpPr>
          <p:sp>
            <p:nvSpPr>
              <p:cNvPr id="349190" name="AutoShape 6"/>
              <p:cNvSpPr>
                <a:spLocks noChangeArrowheads="1"/>
              </p:cNvSpPr>
              <p:nvPr/>
            </p:nvSpPr>
            <p:spPr bwMode="auto">
              <a:xfrm>
                <a:off x="2744" y="3430"/>
                <a:ext cx="408" cy="454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191" name="AutoShape 7"/>
              <p:cNvSpPr>
                <a:spLocks noChangeArrowheads="1"/>
              </p:cNvSpPr>
              <p:nvPr/>
            </p:nvSpPr>
            <p:spPr bwMode="auto">
              <a:xfrm>
                <a:off x="2789" y="3566"/>
                <a:ext cx="318" cy="227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192" name="Oval 8"/>
              <p:cNvSpPr>
                <a:spLocks noChangeArrowheads="1"/>
              </p:cNvSpPr>
              <p:nvPr/>
            </p:nvSpPr>
            <p:spPr bwMode="auto">
              <a:xfrm>
                <a:off x="2426" y="3086"/>
                <a:ext cx="1044" cy="998"/>
              </a:xfrm>
              <a:prstGeom prst="ellipse">
                <a:avLst/>
              </a:prstGeom>
              <a:noFill/>
              <a:ln w="25400" algn="ctr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193" name="AutoShape 9"/>
              <p:cNvSpPr>
                <a:spLocks noChangeArrowheads="1"/>
              </p:cNvSpPr>
              <p:nvPr/>
            </p:nvSpPr>
            <p:spPr bwMode="auto">
              <a:xfrm rot="10800000">
                <a:off x="2949" y="3379"/>
                <a:ext cx="201" cy="91"/>
              </a:xfrm>
              <a:custGeom>
                <a:avLst/>
                <a:gdLst>
                  <a:gd name="G0" fmla="+- 4879 0 0"/>
                  <a:gd name="G1" fmla="+- 21600 0 4879"/>
                  <a:gd name="G2" fmla="*/ 4879 1 2"/>
                  <a:gd name="G3" fmla="+- 21600 0 G2"/>
                  <a:gd name="G4" fmla="+/ 4879 21600 2"/>
                  <a:gd name="G5" fmla="+/ G1 0 2"/>
                  <a:gd name="G6" fmla="*/ 21600 21600 4879"/>
                  <a:gd name="G7" fmla="*/ G6 1 2"/>
                  <a:gd name="G8" fmla="+- 21600 0 G7"/>
                  <a:gd name="G9" fmla="*/ 21600 1 2"/>
                  <a:gd name="G10" fmla="+- 4879 0 G9"/>
                  <a:gd name="G11" fmla="?: G10 G8 0"/>
                  <a:gd name="G12" fmla="?: G10 G7 21600"/>
                  <a:gd name="T0" fmla="*/ 19160 w 21600"/>
                  <a:gd name="T1" fmla="*/ 10800 h 21600"/>
                  <a:gd name="T2" fmla="*/ 10800 w 21600"/>
                  <a:gd name="T3" fmla="*/ 21600 h 21600"/>
                  <a:gd name="T4" fmla="*/ 2440 w 21600"/>
                  <a:gd name="T5" fmla="*/ 10800 h 21600"/>
                  <a:gd name="T6" fmla="*/ 10800 w 21600"/>
                  <a:gd name="T7" fmla="*/ 0 h 21600"/>
                  <a:gd name="T8" fmla="*/ 4240 w 21600"/>
                  <a:gd name="T9" fmla="*/ 4240 h 21600"/>
                  <a:gd name="T10" fmla="*/ 17360 w 21600"/>
                  <a:gd name="T11" fmla="*/ 1736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879" y="21600"/>
                    </a:lnTo>
                    <a:lnTo>
                      <a:pt x="1672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194" name="Rectangle 10"/>
              <p:cNvSpPr>
                <a:spLocks noChangeArrowheads="1"/>
              </p:cNvSpPr>
              <p:nvPr/>
            </p:nvSpPr>
            <p:spPr bwMode="auto">
              <a:xfrm>
                <a:off x="2979" y="3331"/>
                <a:ext cx="136" cy="46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195" name="Line 11"/>
              <p:cNvSpPr>
                <a:spLocks noChangeShapeType="1"/>
              </p:cNvSpPr>
              <p:nvPr/>
            </p:nvSpPr>
            <p:spPr bwMode="auto">
              <a:xfrm flipH="1" flipV="1">
                <a:off x="2859" y="3385"/>
                <a:ext cx="45" cy="45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196" name="Line 12"/>
              <p:cNvSpPr>
                <a:spLocks noChangeShapeType="1"/>
              </p:cNvSpPr>
              <p:nvPr/>
            </p:nvSpPr>
            <p:spPr bwMode="auto">
              <a:xfrm flipH="1" flipV="1">
                <a:off x="2805" y="3385"/>
                <a:ext cx="75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197" name="Line 13"/>
              <p:cNvSpPr>
                <a:spLocks noChangeShapeType="1"/>
              </p:cNvSpPr>
              <p:nvPr/>
            </p:nvSpPr>
            <p:spPr bwMode="auto">
              <a:xfrm flipH="1">
                <a:off x="2768" y="3385"/>
                <a:ext cx="45" cy="91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349198" name="Group 14"/>
              <p:cNvGrpSpPr>
                <a:grpSpLocks/>
              </p:cNvGrpSpPr>
              <p:nvPr/>
            </p:nvGrpSpPr>
            <p:grpSpPr bwMode="auto">
              <a:xfrm>
                <a:off x="2880" y="3612"/>
                <a:ext cx="136" cy="136"/>
                <a:chOff x="2880" y="3657"/>
                <a:chExt cx="136" cy="136"/>
              </a:xfrm>
            </p:grpSpPr>
            <p:sp>
              <p:nvSpPr>
                <p:cNvPr id="349199" name="Line 15"/>
                <p:cNvSpPr>
                  <a:spLocks noChangeShapeType="1"/>
                </p:cNvSpPr>
                <p:nvPr/>
              </p:nvSpPr>
              <p:spPr bwMode="auto">
                <a:xfrm>
                  <a:off x="2880" y="3657"/>
                  <a:ext cx="136" cy="136"/>
                </a:xfrm>
                <a:prstGeom prst="line">
                  <a:avLst/>
                </a:prstGeom>
                <a:noFill/>
                <a:ln w="50800">
                  <a:solidFill>
                    <a:srgbClr val="FF66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0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880" y="3657"/>
                  <a:ext cx="136" cy="136"/>
                </a:xfrm>
                <a:prstGeom prst="line">
                  <a:avLst/>
                </a:prstGeom>
                <a:noFill/>
                <a:ln w="50800">
                  <a:solidFill>
                    <a:srgbClr val="FF66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349201" name="AutoShape 17"/>
            <p:cNvSpPr>
              <a:spLocks noChangeArrowheads="1"/>
            </p:cNvSpPr>
            <p:nvPr/>
          </p:nvSpPr>
          <p:spPr bwMode="auto">
            <a:xfrm>
              <a:off x="3560" y="2432"/>
              <a:ext cx="590" cy="272"/>
            </a:xfrm>
            <a:prstGeom prst="rightArrow">
              <a:avLst>
                <a:gd name="adj1" fmla="val 50000"/>
                <a:gd name="adj2" fmla="val 54228"/>
              </a:avLst>
            </a:prstGeom>
            <a:solidFill>
              <a:srgbClr val="008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grpSp>
          <p:nvGrpSpPr>
            <p:cNvPr id="349202" name="Group 18"/>
            <p:cNvGrpSpPr>
              <a:grpSpLocks/>
            </p:cNvGrpSpPr>
            <p:nvPr/>
          </p:nvGrpSpPr>
          <p:grpSpPr bwMode="auto">
            <a:xfrm>
              <a:off x="748" y="2024"/>
              <a:ext cx="1044" cy="998"/>
              <a:chOff x="801" y="1311"/>
              <a:chExt cx="1044" cy="998"/>
            </a:xfrm>
          </p:grpSpPr>
          <p:grpSp>
            <p:nvGrpSpPr>
              <p:cNvPr id="349203" name="Group 19"/>
              <p:cNvGrpSpPr>
                <a:grpSpLocks/>
              </p:cNvGrpSpPr>
              <p:nvPr/>
            </p:nvGrpSpPr>
            <p:grpSpPr bwMode="auto">
              <a:xfrm>
                <a:off x="930" y="1480"/>
                <a:ext cx="771" cy="679"/>
                <a:chOff x="1156" y="1117"/>
                <a:chExt cx="771" cy="679"/>
              </a:xfrm>
            </p:grpSpPr>
            <p:sp>
              <p:nvSpPr>
                <p:cNvPr id="349204" name="Oval 20"/>
                <p:cNvSpPr>
                  <a:spLocks noChangeArrowheads="1"/>
                </p:cNvSpPr>
                <p:nvPr/>
              </p:nvSpPr>
              <p:spPr bwMode="auto">
                <a:xfrm>
                  <a:off x="1701" y="1117"/>
                  <a:ext cx="90" cy="9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05" name="Oval 21"/>
                <p:cNvSpPr>
                  <a:spLocks noChangeArrowheads="1"/>
                </p:cNvSpPr>
                <p:nvPr/>
              </p:nvSpPr>
              <p:spPr bwMode="auto">
                <a:xfrm>
                  <a:off x="1837" y="1253"/>
                  <a:ext cx="90" cy="9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06" name="Oval 22"/>
                <p:cNvSpPr>
                  <a:spLocks noChangeArrowheads="1"/>
                </p:cNvSpPr>
                <p:nvPr/>
              </p:nvSpPr>
              <p:spPr bwMode="auto">
                <a:xfrm>
                  <a:off x="1610" y="1298"/>
                  <a:ext cx="90" cy="9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07" name="Oval 23"/>
                <p:cNvSpPr>
                  <a:spLocks noChangeArrowheads="1"/>
                </p:cNvSpPr>
                <p:nvPr/>
              </p:nvSpPr>
              <p:spPr bwMode="auto">
                <a:xfrm>
                  <a:off x="1247" y="1298"/>
                  <a:ext cx="90" cy="9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08" name="Oval 24"/>
                <p:cNvSpPr>
                  <a:spLocks noChangeArrowheads="1"/>
                </p:cNvSpPr>
                <p:nvPr/>
              </p:nvSpPr>
              <p:spPr bwMode="auto">
                <a:xfrm>
                  <a:off x="1701" y="1525"/>
                  <a:ext cx="90" cy="9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09" name="Oval 25"/>
                <p:cNvSpPr>
                  <a:spLocks noChangeArrowheads="1"/>
                </p:cNvSpPr>
                <p:nvPr/>
              </p:nvSpPr>
              <p:spPr bwMode="auto">
                <a:xfrm>
                  <a:off x="1429" y="1480"/>
                  <a:ext cx="90" cy="9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0" name="Oval 26"/>
                <p:cNvSpPr>
                  <a:spLocks noChangeArrowheads="1"/>
                </p:cNvSpPr>
                <p:nvPr/>
              </p:nvSpPr>
              <p:spPr bwMode="auto">
                <a:xfrm>
                  <a:off x="1474" y="1706"/>
                  <a:ext cx="90" cy="9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1" name="Oval 27"/>
                <p:cNvSpPr>
                  <a:spLocks noChangeArrowheads="1"/>
                </p:cNvSpPr>
                <p:nvPr/>
              </p:nvSpPr>
              <p:spPr bwMode="auto">
                <a:xfrm>
                  <a:off x="1156" y="1570"/>
                  <a:ext cx="90" cy="9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202" y="1525"/>
                  <a:ext cx="272" cy="91"/>
                </a:xfrm>
                <a:prstGeom prst="line">
                  <a:avLst/>
                </a:prstGeom>
                <a:noFill/>
                <a:ln w="31750">
                  <a:solidFill>
                    <a:srgbClr val="33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3" name="Line 29"/>
                <p:cNvSpPr>
                  <a:spLocks noChangeShapeType="1"/>
                </p:cNvSpPr>
                <p:nvPr/>
              </p:nvSpPr>
              <p:spPr bwMode="auto">
                <a:xfrm>
                  <a:off x="1292" y="1344"/>
                  <a:ext cx="182" cy="181"/>
                </a:xfrm>
                <a:prstGeom prst="line">
                  <a:avLst/>
                </a:prstGeom>
                <a:noFill/>
                <a:ln w="31750">
                  <a:solidFill>
                    <a:srgbClr val="33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4" name="Line 30"/>
                <p:cNvSpPr>
                  <a:spLocks noChangeShapeType="1"/>
                </p:cNvSpPr>
                <p:nvPr/>
              </p:nvSpPr>
              <p:spPr bwMode="auto">
                <a:xfrm>
                  <a:off x="1474" y="1570"/>
                  <a:ext cx="45" cy="182"/>
                </a:xfrm>
                <a:prstGeom prst="line">
                  <a:avLst/>
                </a:prstGeom>
                <a:noFill/>
                <a:ln w="31750">
                  <a:solidFill>
                    <a:srgbClr val="33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5" name="Line 31"/>
                <p:cNvSpPr>
                  <a:spLocks noChangeShapeType="1"/>
                </p:cNvSpPr>
                <p:nvPr/>
              </p:nvSpPr>
              <p:spPr bwMode="auto">
                <a:xfrm>
                  <a:off x="1655" y="1344"/>
                  <a:ext cx="91" cy="227"/>
                </a:xfrm>
                <a:prstGeom prst="line">
                  <a:avLst/>
                </a:prstGeom>
                <a:noFill/>
                <a:ln w="31750">
                  <a:solidFill>
                    <a:srgbClr val="33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6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655" y="1162"/>
                  <a:ext cx="91" cy="182"/>
                </a:xfrm>
                <a:prstGeom prst="line">
                  <a:avLst/>
                </a:prstGeom>
                <a:noFill/>
                <a:ln w="31750">
                  <a:solidFill>
                    <a:srgbClr val="33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7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655" y="1298"/>
                  <a:ext cx="227" cy="46"/>
                </a:xfrm>
                <a:prstGeom prst="line">
                  <a:avLst/>
                </a:prstGeom>
                <a:noFill/>
                <a:ln w="31750">
                  <a:solidFill>
                    <a:srgbClr val="33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921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474" y="1344"/>
                  <a:ext cx="181" cy="182"/>
                </a:xfrm>
                <a:prstGeom prst="line">
                  <a:avLst/>
                </a:prstGeom>
                <a:noFill/>
                <a:ln w="31750">
                  <a:solidFill>
                    <a:srgbClr val="33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49219" name="Oval 35"/>
              <p:cNvSpPr>
                <a:spLocks noChangeArrowheads="1"/>
              </p:cNvSpPr>
              <p:nvPr/>
            </p:nvSpPr>
            <p:spPr bwMode="auto">
              <a:xfrm>
                <a:off x="801" y="1311"/>
                <a:ext cx="1044" cy="998"/>
              </a:xfrm>
              <a:prstGeom prst="ellipse">
                <a:avLst/>
              </a:prstGeom>
              <a:noFill/>
              <a:ln w="25400" algn="ctr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349220" name="Group 36"/>
            <p:cNvGrpSpPr>
              <a:grpSpLocks/>
            </p:cNvGrpSpPr>
            <p:nvPr/>
          </p:nvGrpSpPr>
          <p:grpSpPr bwMode="auto">
            <a:xfrm>
              <a:off x="2245" y="2024"/>
              <a:ext cx="1044" cy="998"/>
              <a:chOff x="1655" y="2523"/>
              <a:chExt cx="1044" cy="998"/>
            </a:xfrm>
          </p:grpSpPr>
          <p:sp>
            <p:nvSpPr>
              <p:cNvPr id="349221" name="Oval 37"/>
              <p:cNvSpPr>
                <a:spLocks noChangeArrowheads="1"/>
              </p:cNvSpPr>
              <p:nvPr/>
            </p:nvSpPr>
            <p:spPr bwMode="auto">
              <a:xfrm>
                <a:off x="1655" y="2523"/>
                <a:ext cx="1044" cy="998"/>
              </a:xfrm>
              <a:prstGeom prst="ellipse">
                <a:avLst/>
              </a:prstGeom>
              <a:noFill/>
              <a:ln w="25400" algn="ctr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222" name="AutoShape 38"/>
              <p:cNvSpPr>
                <a:spLocks noChangeArrowheads="1"/>
              </p:cNvSpPr>
              <p:nvPr/>
            </p:nvSpPr>
            <p:spPr bwMode="auto">
              <a:xfrm rot="10800000">
                <a:off x="1927" y="3067"/>
                <a:ext cx="499" cy="18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223" name="AutoShape 39"/>
              <p:cNvSpPr>
                <a:spLocks noChangeArrowheads="1"/>
              </p:cNvSpPr>
              <p:nvPr/>
            </p:nvSpPr>
            <p:spPr bwMode="auto">
              <a:xfrm rot="10800000">
                <a:off x="1927" y="3067"/>
                <a:ext cx="499" cy="18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28575" algn="ctr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224" name="AutoShape 40"/>
              <p:cNvSpPr>
                <a:spLocks noChangeArrowheads="1"/>
              </p:cNvSpPr>
              <p:nvPr/>
            </p:nvSpPr>
            <p:spPr bwMode="auto">
              <a:xfrm rot="10800000">
                <a:off x="2040" y="2976"/>
                <a:ext cx="272" cy="8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225" name="Rectangle 41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136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9226" name="AutoShape 42"/>
              <p:cNvSpPr>
                <a:spLocks noChangeArrowheads="1"/>
              </p:cNvSpPr>
              <p:nvPr/>
            </p:nvSpPr>
            <p:spPr bwMode="auto">
              <a:xfrm>
                <a:off x="2085" y="2750"/>
                <a:ext cx="181" cy="45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349227" name="Text Box 43"/>
            <p:cNvSpPr txBox="1">
              <a:spLocks noChangeArrowheads="1"/>
            </p:cNvSpPr>
            <p:nvPr/>
          </p:nvSpPr>
          <p:spPr bwMode="auto">
            <a:xfrm>
              <a:off x="1746" y="2341"/>
              <a:ext cx="59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99"/>
                  </a:solidFill>
                </a14:hiddenFill>
              </a:ext>
              <a:ext uri="{91240B29-F687-4F45-9708-019B960494DF}">
                <a14:hiddenLine xmlns:a14="http://schemas.microsoft.com/office/drawing/2010/main" w="222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fr-FR" sz="4000" b="1" baseline="0" dirty="0">
                  <a:solidFill>
                    <a:srgbClr val="CCCC00"/>
                  </a:solidFill>
                </a:rPr>
                <a:t>+</a:t>
              </a:r>
            </a:p>
          </p:txBody>
        </p:sp>
      </p:grp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1278753" y="468985"/>
            <a:ext cx="76957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altLang="fr-FR" sz="3200" b="1" baseline="0" dirty="0">
                <a:cs typeface="Arial" charset="0"/>
              </a:rPr>
              <a:t>Les produits </a:t>
            </a:r>
            <a:r>
              <a:rPr lang="fr-FR" altLang="fr-FR" sz="3200" b="1" baseline="0" dirty="0" smtClean="0">
                <a:cs typeface="Arial" charset="0"/>
              </a:rPr>
              <a:t>phytosanitaires ou pesticides</a:t>
            </a:r>
            <a:endParaRPr lang="fr-FR" altLang="fr-FR" sz="3200" b="1" baseline="0" dirty="0">
              <a:cs typeface="Arial" charset="0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Rudbeckia 'Goldsturm' [640x480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3357562"/>
            <a:ext cx="5276015" cy="3511848"/>
          </a:xfrm>
          <a:prstGeom prst="rect">
            <a:avLst/>
          </a:prstGeom>
        </p:spPr>
      </p:pic>
      <p:pic>
        <p:nvPicPr>
          <p:cNvPr id="6" name="Image 5" descr="Sol r Fw1P6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4955" y="3357562"/>
            <a:ext cx="5258873" cy="3500438"/>
          </a:xfrm>
          <a:prstGeom prst="rect">
            <a:avLst/>
          </a:prstGeom>
        </p:spPr>
      </p:pic>
      <p:pic>
        <p:nvPicPr>
          <p:cNvPr id="9" name="Image 8" descr="Bergenia Eroica099 [640x480]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10"/>
            <a:ext cx="5061367" cy="3368972"/>
          </a:xfrm>
          <a:prstGeom prst="rect">
            <a:avLst/>
          </a:prstGeom>
        </p:spPr>
      </p:pic>
      <p:pic>
        <p:nvPicPr>
          <p:cNvPr id="10" name="Image 9" descr="Calamagrostis Karl Foerster036 [640x480]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0" y="0"/>
            <a:ext cx="5077997" cy="33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74054" cy="51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33951" t="15548" r="35057" b="11610"/>
          <a:stretch/>
        </p:blipFill>
        <p:spPr>
          <a:xfrm>
            <a:off x="-7663" y="0"/>
            <a:ext cx="4032449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33" t="40156" r="14581" b="21454"/>
          <a:stretch/>
        </p:blipFill>
        <p:spPr>
          <a:xfrm>
            <a:off x="4180253" y="2024844"/>
            <a:ext cx="4968552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4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74054" cy="51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4504" t="15548" r="35057" b="12594"/>
          <a:stretch/>
        </p:blipFill>
        <p:spPr>
          <a:xfrm>
            <a:off x="5593" y="-21026"/>
            <a:ext cx="4561078" cy="60537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33951" t="15548" r="35057" b="12594"/>
          <a:stretch/>
        </p:blipFill>
        <p:spPr>
          <a:xfrm>
            <a:off x="4499994" y="-21028"/>
            <a:ext cx="4644008" cy="605379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259632" y="5781419"/>
            <a:ext cx="6912768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</a:rPr>
              <a:t>Association bulbes/gazon fleuri.</a:t>
            </a:r>
            <a:r>
              <a:rPr lang="fr-FR" sz="1400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fr-FR" sz="1400" dirty="0">
                <a:latin typeface="Calibri" panose="020F0502020204030204" pitchFamily="34" charset="0"/>
              </a:rPr>
              <a:t>Une floraison non stop durant 6 mois qui commence dés le mois de mars par les bulbes et se poursuit ensuite par le gazon fleuri Retrouvez ce concept dans la rubrique "</a:t>
            </a:r>
            <a:r>
              <a:rPr lang="fr-FR" sz="1400" b="1" dirty="0">
                <a:latin typeface="Calibri" panose="020F0502020204030204" pitchFamily="34" charset="0"/>
              </a:rPr>
              <a:t>jardins privés, autres aménagements".</a:t>
            </a:r>
            <a:r>
              <a:rPr lang="fr-FR" sz="1400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087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SDC129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18" y="1916832"/>
            <a:ext cx="3168352" cy="462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F:\Espaces verts\Photos\Cimetière\chatelard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50" y="2708920"/>
            <a:ext cx="338437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35608" y="274638"/>
            <a:ext cx="385077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600" dirty="0" smtClean="0"/>
              <a:t>Le cimetière</a:t>
            </a:r>
            <a:endParaRPr lang="fr-FR" sz="36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333"/>
            <a:ext cx="888740" cy="5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7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7" name="Rectangle 5"/>
          <p:cNvSpPr>
            <a:spLocks noChangeArrowheads="1"/>
          </p:cNvSpPr>
          <p:nvPr/>
        </p:nvSpPr>
        <p:spPr bwMode="auto">
          <a:xfrm>
            <a:off x="224822" y="200246"/>
            <a:ext cx="46815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altLang="fr-FR" sz="2000" b="1" baseline="0" dirty="0">
                <a:solidFill>
                  <a:srgbClr val="CC3300"/>
                </a:solidFill>
              </a:rPr>
              <a:t>Exemples de villes existantes</a:t>
            </a:r>
            <a:endParaRPr lang="fr-FR" altLang="fr-FR" sz="2000" b="1" baseline="0" dirty="0">
              <a:solidFill>
                <a:srgbClr val="99CC00"/>
              </a:solidFill>
            </a:endParaRPr>
          </a:p>
        </p:txBody>
      </p:sp>
      <p:sp>
        <p:nvSpPr>
          <p:cNvPr id="327685" name="Line 5"/>
          <p:cNvSpPr>
            <a:spLocks noChangeShapeType="1"/>
          </p:cNvSpPr>
          <p:nvPr/>
        </p:nvSpPr>
        <p:spPr bwMode="auto">
          <a:xfrm>
            <a:off x="3620398" y="2518045"/>
            <a:ext cx="978509" cy="0"/>
          </a:xfrm>
          <a:prstGeom prst="line">
            <a:avLst/>
          </a:prstGeom>
          <a:noFill/>
          <a:ln w="76200" cap="rnd">
            <a:solidFill>
              <a:srgbClr val="99CC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327693" name="Picture 13" descr="SDC129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11" y="1056022"/>
            <a:ext cx="2166587" cy="3021836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6277010" y="3396549"/>
            <a:ext cx="2658358" cy="510982"/>
            <a:chOff x="5508625" y="3573463"/>
            <a:chExt cx="2738649" cy="503237"/>
          </a:xfrm>
        </p:grpSpPr>
        <p:sp>
          <p:nvSpPr>
            <p:cNvPr id="327692" name="AutoShape 12"/>
            <p:cNvSpPr>
              <a:spLocks noChangeArrowheads="1"/>
            </p:cNvSpPr>
            <p:nvPr/>
          </p:nvSpPr>
          <p:spPr bwMode="auto">
            <a:xfrm>
              <a:off x="5508625" y="3573463"/>
              <a:ext cx="2738649" cy="503237"/>
            </a:xfrm>
            <a:prstGeom prst="roundRect">
              <a:avLst>
                <a:gd name="adj" fmla="val 16667"/>
              </a:avLst>
            </a:prstGeom>
            <a:solidFill>
              <a:srgbClr val="CC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fr-FR"/>
            </a:p>
          </p:txBody>
        </p:sp>
        <p:sp>
          <p:nvSpPr>
            <p:cNvPr id="327694" name="Rectangle 14"/>
            <p:cNvSpPr>
              <a:spLocks noChangeArrowheads="1"/>
            </p:cNvSpPr>
            <p:nvPr/>
          </p:nvSpPr>
          <p:spPr bwMode="auto">
            <a:xfrm>
              <a:off x="6156324" y="3644901"/>
              <a:ext cx="1702416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defRPr sz="2000" b="1">
                  <a:solidFill>
                    <a:srgbClr val="CC3300"/>
                  </a:solidFill>
                  <a:latin typeface="Berlin Sans FB Dem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•"/>
                <a:defRPr sz="2400">
                  <a:solidFill>
                    <a:srgbClr val="99CC00"/>
                  </a:solidFill>
                  <a:latin typeface="Arial" charset="0"/>
                </a:defRPr>
              </a:lvl2pPr>
              <a:lvl3pPr algn="l" eaLnBrk="0" hangingPunct="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600" baseline="0" dirty="0">
                  <a:solidFill>
                    <a:srgbClr val="669900"/>
                  </a:solidFill>
                  <a:latin typeface="Arial" charset="0"/>
                </a:rPr>
                <a:t>Abandon </a:t>
              </a:r>
              <a:r>
                <a:rPr lang="fr-FR" altLang="fr-FR" sz="1600" baseline="0" dirty="0" smtClean="0">
                  <a:solidFill>
                    <a:srgbClr val="669900"/>
                  </a:solidFill>
                  <a:latin typeface="Arial" charset="0"/>
                </a:rPr>
                <a:t>?</a:t>
              </a:r>
              <a:endParaRPr lang="fr-FR" altLang="fr-FR" sz="1600" baseline="0" dirty="0">
                <a:solidFill>
                  <a:srgbClr val="669900"/>
                </a:solidFill>
                <a:latin typeface="Arial" charset="0"/>
              </a:endParaRPr>
            </a:p>
          </p:txBody>
        </p:sp>
      </p:grpSp>
      <p:pic>
        <p:nvPicPr>
          <p:cNvPr id="327695" name="Picture 15" descr="Cimetière enherbé co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07" y="1056022"/>
            <a:ext cx="2149636" cy="2998196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1453811" y="4582042"/>
            <a:ext cx="7481557" cy="1596432"/>
            <a:chOff x="1467483" y="3954963"/>
            <a:chExt cx="6242419" cy="1493822"/>
          </a:xfrm>
        </p:grpSpPr>
        <p:pic>
          <p:nvPicPr>
            <p:cNvPr id="1026" name="Picture 2" descr="http://www.bruded.org/tl_files/contenu/images/Communes/Guipel/Guipel_fleurissement-cimetiere2_Bruded_sit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483" y="3958451"/>
              <a:ext cx="1985554" cy="1490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nova-flore.com/wp-domains/novaflore/uploads/2014/07/bio-couv-cimetiere-450x38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669" y="3958451"/>
              <a:ext cx="1764868" cy="1490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www.terraeco.net/local/cache-vignettes/L450xH300/cime_tie_reOK-774d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170" y="3954963"/>
              <a:ext cx="2240732" cy="149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547664" y="332656"/>
            <a:ext cx="3971313" cy="2762942"/>
            <a:chOff x="6227763" y="1155927"/>
            <a:chExt cx="2916237" cy="2197242"/>
          </a:xfrm>
        </p:grpSpPr>
        <p:pic>
          <p:nvPicPr>
            <p:cNvPr id="326671" name="Picture 15" descr="SuèdeI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763" y="1155927"/>
              <a:ext cx="2736850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7237" name="Rectangle 5"/>
            <p:cNvSpPr>
              <a:spLocks noChangeArrowheads="1"/>
            </p:cNvSpPr>
            <p:nvPr/>
          </p:nvSpPr>
          <p:spPr bwMode="auto">
            <a:xfrm>
              <a:off x="6408738" y="3137269"/>
              <a:ext cx="2735262" cy="21590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fr-FR" altLang="fr-FR" sz="1000" b="1" baseline="0" dirty="0"/>
                <a:t>SUÈDE, Malmö, </a:t>
              </a:r>
              <a:r>
                <a:rPr lang="fr-FR" altLang="fr-FR" sz="1000" b="1" i="1" baseline="0" dirty="0" err="1"/>
                <a:t>Ganlakrykogarden</a:t>
              </a:r>
              <a:r>
                <a:rPr lang="fr-FR" altLang="fr-FR" sz="1000" b="1" baseline="0" dirty="0"/>
                <a:t> 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407788" y="335837"/>
            <a:ext cx="3445231" cy="2622265"/>
            <a:chOff x="5795963" y="4297363"/>
            <a:chExt cx="2703512" cy="2084387"/>
          </a:xfrm>
        </p:grpSpPr>
        <p:pic>
          <p:nvPicPr>
            <p:cNvPr id="326674" name="Picture 18" descr="Suèd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4297363"/>
              <a:ext cx="2703512" cy="18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5"/>
            <p:cNvSpPr>
              <a:spLocks noChangeArrowheads="1"/>
            </p:cNvSpPr>
            <p:nvPr/>
          </p:nvSpPr>
          <p:spPr bwMode="auto">
            <a:xfrm>
              <a:off x="5795963" y="6165850"/>
              <a:ext cx="2663825" cy="21590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fr-FR" altLang="fr-FR" sz="1000" b="1" baseline="0" dirty="0"/>
                <a:t>SUÈDE, Stockholm, </a:t>
              </a:r>
              <a:r>
                <a:rPr lang="fr-FR" altLang="fr-FR" sz="1000" b="1" baseline="0" dirty="0" err="1"/>
                <a:t>Skogskykograden</a:t>
              </a:r>
              <a:r>
                <a:rPr lang="fr-FR" altLang="fr-FR" sz="1000" b="1" baseline="0" dirty="0"/>
                <a:t> 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416056" y="3098778"/>
            <a:ext cx="3436963" cy="2460075"/>
            <a:chOff x="2987675" y="4292600"/>
            <a:chExt cx="2735263" cy="2089150"/>
          </a:xfrm>
        </p:grpSpPr>
        <p:pic>
          <p:nvPicPr>
            <p:cNvPr id="326672" name="Picture 16" descr="Hongri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4292600"/>
              <a:ext cx="2705100" cy="187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2987675" y="6165850"/>
              <a:ext cx="2735263" cy="21590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fr-FR" altLang="fr-FR" sz="1000" b="1" baseline="0" dirty="0"/>
                <a:t>HONGRIE, Budapest, </a:t>
              </a:r>
              <a:r>
                <a:rPr lang="fr-FR" altLang="fr-FR" sz="1000" b="1" baseline="0" dirty="0" err="1"/>
                <a:t>Kerepsi</a:t>
              </a:r>
              <a:endParaRPr lang="fr-FR" altLang="fr-FR" sz="1000" b="1" baseline="0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547664" y="3135985"/>
            <a:ext cx="3727025" cy="2422867"/>
            <a:chOff x="179388" y="4292600"/>
            <a:chExt cx="2736850" cy="2089150"/>
          </a:xfrm>
        </p:grpSpPr>
        <p:pic>
          <p:nvPicPr>
            <p:cNvPr id="326675" name="Picture 19" descr="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292600"/>
              <a:ext cx="2735262" cy="187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79388" y="6165850"/>
              <a:ext cx="2736850" cy="21590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 anchor="ctr"/>
            <a:lstStyle>
              <a:lvl1pPr marL="342900" indent="-3429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fr-FR" altLang="fr-FR" sz="1000" b="1" baseline="0" dirty="0"/>
                <a:t>Etats-Unis, New York, Brooklyn, </a:t>
              </a:r>
              <a:r>
                <a:rPr lang="fr-FR" altLang="fr-FR" sz="1000" b="1" baseline="0" dirty="0" err="1"/>
                <a:t>Green-wood</a:t>
              </a:r>
              <a:endParaRPr lang="fr-FR" altLang="fr-FR" sz="1000" b="1" baseline="0" dirty="0"/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605" y="5949280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1925" r="44045" b="13615"/>
          <a:stretch/>
        </p:blipFill>
        <p:spPr bwMode="auto">
          <a:xfrm>
            <a:off x="5724127" y="3590298"/>
            <a:ext cx="3065051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F:\Espaces verts\Photos\Cimetière\Stras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4454699"/>
            <a:ext cx="2704112" cy="215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7347" t="24406" r="18454" b="13579"/>
          <a:stretch/>
        </p:blipFill>
        <p:spPr>
          <a:xfrm>
            <a:off x="2216093" y="475431"/>
            <a:ext cx="5040560" cy="273754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01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9523" t="25391" r="30629" b="8657"/>
          <a:stretch/>
        </p:blipFill>
        <p:spPr>
          <a:xfrm>
            <a:off x="2411760" y="1052736"/>
            <a:ext cx="5760640" cy="53605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9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7901" t="25391" r="19561" b="12595"/>
          <a:stretch/>
        </p:blipFill>
        <p:spPr>
          <a:xfrm>
            <a:off x="323528" y="1412776"/>
            <a:ext cx="8524378" cy="4752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7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rah\Desktop\100MSDCF\cimetiere\cimetières+paris_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5482344" cy="4864705"/>
          </a:xfrm>
          <a:prstGeom prst="rect">
            <a:avLst/>
          </a:prstGeom>
          <a:noFill/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951820" y="6061457"/>
            <a:ext cx="4258208" cy="9041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2000" dirty="0" smtClean="0"/>
              <a:t>Cimetière du père Lachaise (Paris)</a:t>
            </a:r>
            <a:endParaRPr lang="fr-FR" sz="2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4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1278753" y="468985"/>
            <a:ext cx="76957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altLang="fr-FR" sz="3200" b="1" baseline="0" dirty="0">
                <a:cs typeface="Arial" charset="0"/>
              </a:rPr>
              <a:t>Les produits </a:t>
            </a:r>
            <a:r>
              <a:rPr lang="fr-FR" altLang="fr-FR" sz="3200" b="1" baseline="0" dirty="0" smtClean="0">
                <a:cs typeface="Arial" charset="0"/>
              </a:rPr>
              <a:t>phytosanitaires ou pesticides</a:t>
            </a:r>
            <a:endParaRPr lang="fr-FR" altLang="fr-FR" sz="3200" b="1" baseline="0" dirty="0">
              <a:cs typeface="Arial" charset="0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82" t="26375" r="25648" b="14563"/>
          <a:stretch/>
        </p:blipFill>
        <p:spPr>
          <a:xfrm>
            <a:off x="1849114" y="1916832"/>
            <a:ext cx="669674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96136" y="102351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LA ROTATION DES CULTURES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1187624" y="1700808"/>
            <a:ext cx="76328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/>
              <a:t>-Découper le potager en 5 parcelles qui recevront successivement : </a:t>
            </a:r>
          </a:p>
          <a:p>
            <a:endParaRPr lang="fr-FR" sz="1600" dirty="0"/>
          </a:p>
          <a:p>
            <a:r>
              <a:rPr lang="fr-FR" sz="1600" dirty="0" smtClean="0"/>
              <a:t>	</a:t>
            </a:r>
            <a:r>
              <a:rPr lang="fr-FR" sz="1600" dirty="0" smtClean="0">
                <a:sym typeface="Wingdings" panose="05000000000000000000" pitchFamily="2" charset="2"/>
              </a:rPr>
              <a:t></a:t>
            </a:r>
            <a:r>
              <a:rPr lang="fr-FR" sz="16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Des PDT </a:t>
            </a:r>
            <a:r>
              <a:rPr lang="fr-FR" sz="1600" dirty="0" smtClean="0">
                <a:sym typeface="Wingdings" panose="05000000000000000000" pitchFamily="2" charset="2"/>
              </a:rPr>
              <a:t>: tête de rotation par excellence car elles « nettoient » 	la parcelle</a:t>
            </a:r>
          </a:p>
          <a:p>
            <a:endParaRPr lang="fr-FR" sz="1600" dirty="0" smtClean="0">
              <a:sym typeface="Wingdings" panose="05000000000000000000" pitchFamily="2" charset="2"/>
            </a:endParaRPr>
          </a:p>
          <a:p>
            <a:r>
              <a:rPr lang="fr-FR" sz="1600" dirty="0"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sym typeface="Wingdings" panose="05000000000000000000" pitchFamily="2" charset="2"/>
              </a:rPr>
              <a:t></a:t>
            </a:r>
            <a:r>
              <a:rPr lang="fr-FR" sz="16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Des légumineuses </a:t>
            </a:r>
            <a:r>
              <a:rPr lang="fr-FR" sz="1600" dirty="0" smtClean="0">
                <a:sym typeface="Wingdings" panose="05000000000000000000" pitchFamily="2" charset="2"/>
              </a:rPr>
              <a:t>: enrichissent le sol en azote (haricots, fèves, 	pois…</a:t>
            </a:r>
          </a:p>
          <a:p>
            <a:endParaRPr lang="fr-FR" sz="1600" dirty="0" smtClean="0">
              <a:sym typeface="Wingdings" panose="05000000000000000000" pitchFamily="2" charset="2"/>
            </a:endParaRPr>
          </a:p>
          <a:p>
            <a:r>
              <a:rPr lang="fr-FR" sz="1600" dirty="0"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sym typeface="Wingdings" panose="05000000000000000000" pitchFamily="2" charset="2"/>
              </a:rPr>
              <a:t></a:t>
            </a:r>
            <a:r>
              <a:rPr lang="fr-FR" sz="16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Des légumes à feuilles </a:t>
            </a:r>
            <a:r>
              <a:rPr lang="fr-FR" sz="1600" dirty="0" smtClean="0">
                <a:sym typeface="Wingdings" panose="05000000000000000000" pitchFamily="2" charset="2"/>
              </a:rPr>
              <a:t>: laitues, épinards, choux, poireaux…</a:t>
            </a:r>
          </a:p>
          <a:p>
            <a:r>
              <a:rPr lang="fr-FR" sz="1600" dirty="0">
                <a:sym typeface="Wingdings" panose="05000000000000000000" pitchFamily="2" charset="2"/>
              </a:rPr>
              <a:t>	</a:t>
            </a:r>
            <a:endParaRPr lang="fr-FR" sz="1600" dirty="0" smtClean="0">
              <a:sym typeface="Wingdings" panose="05000000000000000000" pitchFamily="2" charset="2"/>
            </a:endParaRPr>
          </a:p>
          <a:p>
            <a:r>
              <a:rPr lang="fr-FR" sz="1600" dirty="0"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sym typeface="Wingdings" panose="05000000000000000000" pitchFamily="2" charset="2"/>
              </a:rPr>
              <a:t></a:t>
            </a:r>
            <a:r>
              <a:rPr lang="fr-FR" sz="16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Des légumes fruits </a:t>
            </a:r>
            <a:r>
              <a:rPr lang="fr-FR" sz="1600" dirty="0" smtClean="0">
                <a:sym typeface="Wingdings" panose="05000000000000000000" pitchFamily="2" charset="2"/>
              </a:rPr>
              <a:t>: courges, </a:t>
            </a:r>
            <a:r>
              <a:rPr lang="fr-FR" sz="1600" dirty="0">
                <a:sym typeface="Wingdings" panose="05000000000000000000" pitchFamily="2" charset="2"/>
              </a:rPr>
              <a:t>tomates, aubergines</a:t>
            </a:r>
            <a:r>
              <a:rPr lang="fr-FR" sz="1600" dirty="0" smtClean="0">
                <a:sym typeface="Wingdings" panose="05000000000000000000" pitchFamily="2" charset="2"/>
              </a:rPr>
              <a:t>…</a:t>
            </a:r>
          </a:p>
          <a:p>
            <a:endParaRPr lang="fr-FR" sz="1600" dirty="0" smtClean="0">
              <a:sym typeface="Wingdings" panose="05000000000000000000" pitchFamily="2" charset="2"/>
            </a:endParaRPr>
          </a:p>
          <a:p>
            <a:r>
              <a:rPr lang="fr-FR" sz="1600" dirty="0"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sym typeface="Wingdings" panose="05000000000000000000" pitchFamily="2" charset="2"/>
              </a:rPr>
              <a:t></a:t>
            </a:r>
            <a:r>
              <a:rPr lang="fr-FR" sz="16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Des légumes racines/bulbes </a:t>
            </a:r>
            <a:r>
              <a:rPr lang="fr-FR" sz="1600" dirty="0" smtClean="0">
                <a:sym typeface="Wingdings" panose="05000000000000000000" pitchFamily="2" charset="2"/>
              </a:rPr>
              <a:t>: radis, carottes, navets, salsifis, 	oignons, 	échalotes, ail…</a:t>
            </a:r>
            <a:endParaRPr lang="fr-FR" sz="1600" dirty="0">
              <a:sym typeface="Wingdings" panose="05000000000000000000" pitchFamily="2" charset="2"/>
            </a:endParaRPr>
          </a:p>
          <a:p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1485385" y="5462803"/>
            <a:ext cx="734481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Quand les parcelles ne sont pas cultivées : </a:t>
            </a:r>
            <a:r>
              <a:rPr lang="fr-FR" sz="1600" dirty="0"/>
              <a:t>C</a:t>
            </a:r>
            <a:r>
              <a:rPr lang="fr-FR" sz="1600" dirty="0" smtClean="0"/>
              <a:t>ULTURE INTERMEDIAIRE</a:t>
            </a:r>
          </a:p>
          <a:p>
            <a:pPr algn="ctr"/>
            <a:r>
              <a:rPr lang="fr-FR" sz="1600" dirty="0" smtClean="0">
                <a:sym typeface="Wingdings" panose="05000000000000000000" pitchFamily="2" charset="2"/>
              </a:rPr>
              <a:t>Etouffe les « mauvaises herbes »</a:t>
            </a:r>
          </a:p>
          <a:p>
            <a:pPr algn="ctr"/>
            <a:r>
              <a:rPr lang="fr-FR" sz="1600" dirty="0" smtClean="0">
                <a:sym typeface="Wingdings" panose="05000000000000000000" pitchFamily="2" charset="2"/>
              </a:rPr>
              <a:t>Sert d’engrais vert</a:t>
            </a:r>
          </a:p>
          <a:p>
            <a:pPr algn="ctr"/>
            <a:r>
              <a:rPr lang="fr-FR" sz="1600" dirty="0" smtClean="0">
                <a:sym typeface="Wingdings" panose="05000000000000000000" pitchFamily="2" charset="2"/>
              </a:rPr>
              <a:t>Seigle, sarrasin, moutarde, </a:t>
            </a:r>
            <a:r>
              <a:rPr lang="fr-FR" sz="1600" dirty="0" err="1" smtClean="0">
                <a:sym typeface="Wingdings" panose="05000000000000000000" pitchFamily="2" charset="2"/>
              </a:rPr>
              <a:t>phacélie</a:t>
            </a:r>
            <a:r>
              <a:rPr lang="fr-FR" sz="1600" dirty="0" smtClean="0">
                <a:sym typeface="Wingdings" panose="05000000000000000000" pitchFamily="2" charset="2"/>
              </a:rPr>
              <a:t>…</a:t>
            </a:r>
            <a:endParaRPr lang="fr-FR" sz="1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96136" y="-178926"/>
            <a:ext cx="385077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600" dirty="0" smtClean="0"/>
              <a:t>Au potager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0904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LES ENGRAIS VERTS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67744" y="1375562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-Cultivés pour être enfouis dans la terre</a:t>
            </a:r>
          </a:p>
          <a:p>
            <a:endParaRPr lang="fr-FR" sz="1600" dirty="0"/>
          </a:p>
          <a:p>
            <a:r>
              <a:rPr lang="fr-FR" sz="1600" dirty="0" smtClean="0"/>
              <a:t>-Apportent les éléments nutritifs qui amenderont les prochaines cultures</a:t>
            </a:r>
          </a:p>
          <a:p>
            <a:endParaRPr lang="fr-FR" sz="1600" dirty="0"/>
          </a:p>
          <a:p>
            <a:r>
              <a:rPr lang="fr-FR" sz="1600" dirty="0" smtClean="0"/>
              <a:t>-Semer de mars à septembre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4932040" y="3681585"/>
            <a:ext cx="39604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Nombreuses variétés : moutarde, vesce, </a:t>
            </a:r>
            <a:r>
              <a:rPr lang="fr-FR" sz="1400" dirty="0" err="1" smtClean="0"/>
              <a:t>phacélie</a:t>
            </a:r>
            <a:r>
              <a:rPr lang="fr-FR" sz="1400" dirty="0" smtClean="0"/>
              <a:t>, légumineuses</a:t>
            </a:r>
            <a:endParaRPr lang="fr-FR" sz="1400" dirty="0"/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1" y="3282272"/>
            <a:ext cx="1793776" cy="13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41168"/>
            <a:ext cx="2214095" cy="123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56" y="4365104"/>
            <a:ext cx="1545566" cy="213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65" y="5272697"/>
            <a:ext cx="2554431" cy="143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ASSOCIATIONS DE PLANTES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6242" t="27360" r="55533" b="9641"/>
          <a:stretch/>
        </p:blipFill>
        <p:spPr>
          <a:xfrm>
            <a:off x="323528" y="1544007"/>
            <a:ext cx="3892623" cy="48848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4027" t="35235" r="15134" b="20469"/>
          <a:stretch/>
        </p:blipFill>
        <p:spPr>
          <a:xfrm>
            <a:off x="4665186" y="3212976"/>
            <a:ext cx="4400134" cy="15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VERTUS DE CERTAINES PLANTES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9561" t="28344" r="20115" b="13579"/>
          <a:stretch/>
        </p:blipFill>
        <p:spPr>
          <a:xfrm>
            <a:off x="1691680" y="2060848"/>
            <a:ext cx="6770711" cy="366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L’ARROSAGE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79712" y="1749828"/>
            <a:ext cx="68407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-Eviter d’arroser le </a:t>
            </a:r>
            <a:r>
              <a:rPr lang="fr-FR" b="1" dirty="0" smtClean="0"/>
              <a:t>feuillage</a:t>
            </a:r>
            <a:r>
              <a:rPr lang="fr-FR" dirty="0" smtClean="0"/>
              <a:t> (propagation des maladies)</a:t>
            </a:r>
          </a:p>
          <a:p>
            <a:endParaRPr lang="fr-FR" dirty="0"/>
          </a:p>
          <a:p>
            <a:r>
              <a:rPr lang="fr-FR" dirty="0" smtClean="0"/>
              <a:t>-Préférer l’arrosage le</a:t>
            </a:r>
            <a:r>
              <a:rPr lang="fr-FR" b="1" dirty="0" smtClean="0"/>
              <a:t> soir </a:t>
            </a:r>
            <a:r>
              <a:rPr lang="fr-FR" dirty="0" smtClean="0"/>
              <a:t>: </a:t>
            </a:r>
          </a:p>
          <a:p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>
                <a:sym typeface="Wingdings" panose="05000000000000000000" pitchFamily="2" charset="2"/>
              </a:rPr>
              <a:t>gouttes d’eau peuvent brûler la feuille par effet 	loupe 	en cas de fort ensoleillement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limite les pertes d’eau par évaporation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limite les risques de choc thermique sur le 	feuillage &amp; racines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-Privilégier l’</a:t>
            </a:r>
            <a:r>
              <a:rPr lang="fr-FR" b="1" dirty="0" smtClean="0">
                <a:sym typeface="Wingdings" panose="05000000000000000000" pitchFamily="2" charset="2"/>
              </a:rPr>
              <a:t>eau de pluie</a:t>
            </a:r>
            <a:r>
              <a:rPr lang="fr-FR" dirty="0" smtClean="0">
                <a:sym typeface="Wingdings" panose="05000000000000000000" pitchFamily="2" charset="2"/>
              </a:rPr>
              <a:t>, </a:t>
            </a:r>
          </a:p>
          <a:p>
            <a:r>
              <a:rPr lang="fr-FR" sz="1600" i="1" dirty="0" smtClean="0">
                <a:sym typeface="Wingdings" panose="05000000000000000000" pitchFamily="2" charset="2"/>
              </a:rPr>
              <a:t>Sinon de l’eau du robinet puisée la veille (le temps de passer à T° ambiante)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3075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L’ENTRETIEN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67744" y="2132856"/>
            <a:ext cx="604867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-Eviter la propagation des spores de champignons / virus avec le </a:t>
            </a:r>
            <a:r>
              <a:rPr lang="fr-FR" b="1" dirty="0" smtClean="0"/>
              <a:t>sécateur</a:t>
            </a:r>
            <a:r>
              <a:rPr lang="fr-FR" sz="1600" i="1" dirty="0">
                <a:sym typeface="Wingdings" panose="05000000000000000000" pitchFamily="2" charset="2"/>
              </a:rPr>
              <a:t> </a:t>
            </a:r>
            <a:r>
              <a:rPr lang="fr-FR" sz="1600" i="1" dirty="0" smtClean="0">
                <a:sym typeface="Wingdings" panose="05000000000000000000" pitchFamily="2" charset="2"/>
              </a:rPr>
              <a:t>:</a:t>
            </a:r>
          </a:p>
          <a:p>
            <a:endParaRPr lang="fr-FR" sz="1600" i="1" dirty="0" smtClean="0">
              <a:sym typeface="Wingdings" panose="05000000000000000000" pitchFamily="2" charset="2"/>
            </a:endParaRPr>
          </a:p>
          <a:p>
            <a:r>
              <a:rPr lang="fr-FR" sz="1600" i="1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désinfecter (eau de javel ou alcool à 70°)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-Nettoyer et désinfecter </a:t>
            </a:r>
            <a:r>
              <a:rPr lang="fr-FR" b="1" dirty="0" smtClean="0">
                <a:sym typeface="Wingdings" panose="05000000000000000000" pitchFamily="2" charset="2"/>
              </a:rPr>
              <a:t>tuteurs &amp; piquets</a:t>
            </a:r>
          </a:p>
          <a:p>
            <a:r>
              <a:rPr lang="fr-FR" dirty="0">
                <a:sym typeface="Wingdings" panose="05000000000000000000" pitchFamily="2" charset="2"/>
              </a:rPr>
              <a:t>(eau de javel ou alcool à 70</a:t>
            </a:r>
            <a:r>
              <a:rPr lang="fr-FR" dirty="0" smtClean="0">
                <a:sym typeface="Wingdings" panose="05000000000000000000" pitchFamily="2" charset="2"/>
              </a:rPr>
              <a:t>°, passage à la flamme)</a:t>
            </a: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-Eliminer feuilles &amp; fruits malades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86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PAS DE TERRE NUE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0590" t="30313" r="11814" b="11610"/>
          <a:stretch/>
        </p:blipFill>
        <p:spPr>
          <a:xfrm>
            <a:off x="5805417" y="1700808"/>
            <a:ext cx="2728982" cy="18722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23728" y="168347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F0"/>
                </a:solidFill>
              </a:rPr>
              <a:t>-Le BRF en culture légumières</a:t>
            </a:r>
            <a:endParaRPr lang="fr-FR" b="1" i="1" dirty="0">
              <a:solidFill>
                <a:srgbClr val="00B0F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23728" y="2395510"/>
            <a:ext cx="34563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-</a:t>
            </a:r>
            <a:r>
              <a:rPr lang="fr-FR" sz="1600" b="1" dirty="0" smtClean="0"/>
              <a:t>1</a:t>
            </a:r>
            <a:r>
              <a:rPr lang="fr-FR" sz="1600" b="1" baseline="30000" dirty="0" smtClean="0"/>
              <a:t>ère</a:t>
            </a:r>
            <a:r>
              <a:rPr lang="fr-FR" sz="1600" b="1" dirty="0" smtClean="0"/>
              <a:t> année </a:t>
            </a:r>
            <a:r>
              <a:rPr lang="fr-FR" sz="1600" dirty="0" smtClean="0"/>
              <a:t>: mauvais rendement sans préparation préalable du sol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 smtClean="0">
                <a:sym typeface="Wingdings" panose="05000000000000000000" pitchFamily="2" charset="2"/>
              </a:rPr>
              <a:t>Faim d’azote</a:t>
            </a:r>
          </a:p>
          <a:p>
            <a:endParaRPr lang="fr-FR" sz="1600" dirty="0">
              <a:sym typeface="Wingdings" panose="05000000000000000000" pitchFamily="2" charset="2"/>
            </a:endParaRPr>
          </a:p>
          <a:p>
            <a:r>
              <a:rPr lang="fr-FR" sz="1600" dirty="0" smtClean="0">
                <a:sym typeface="Wingdings" panose="05000000000000000000" pitchFamily="2" charset="2"/>
              </a:rPr>
              <a:t>-</a:t>
            </a:r>
            <a:r>
              <a:rPr lang="fr-FR" sz="1600" b="1" dirty="0" smtClean="0">
                <a:sym typeface="Wingdings" panose="05000000000000000000" pitchFamily="2" charset="2"/>
              </a:rPr>
              <a:t>2</a:t>
            </a:r>
            <a:r>
              <a:rPr lang="fr-FR" sz="1600" b="1" baseline="30000" dirty="0" smtClean="0">
                <a:sym typeface="Wingdings" panose="05000000000000000000" pitchFamily="2" charset="2"/>
              </a:rPr>
              <a:t>ème</a:t>
            </a:r>
            <a:r>
              <a:rPr lang="fr-FR" sz="1600" b="1" dirty="0" smtClean="0">
                <a:sym typeface="Wingdings" panose="05000000000000000000" pitchFamily="2" charset="2"/>
              </a:rPr>
              <a:t> année </a:t>
            </a:r>
            <a:r>
              <a:rPr lang="fr-FR" sz="1600" dirty="0" smtClean="0">
                <a:sym typeface="Wingdings" panose="05000000000000000000" pitchFamily="2" charset="2"/>
              </a:rPr>
              <a:t>: rendements similaires à une culture avec paillage plastique</a:t>
            </a:r>
          </a:p>
          <a:p>
            <a:endParaRPr lang="fr-FR" sz="1600" dirty="0">
              <a:sym typeface="Wingdings" panose="05000000000000000000" pitchFamily="2" charset="2"/>
            </a:endParaRPr>
          </a:p>
          <a:p>
            <a:r>
              <a:rPr lang="fr-FR" sz="1600" dirty="0" smtClean="0">
                <a:sym typeface="Wingdings" panose="05000000000000000000" pitchFamily="2" charset="2"/>
              </a:rPr>
              <a:t>-</a:t>
            </a:r>
            <a:r>
              <a:rPr lang="fr-FR" sz="1600" b="1" dirty="0" smtClean="0">
                <a:sym typeface="Wingdings" panose="05000000000000000000" pitchFamily="2" charset="2"/>
              </a:rPr>
              <a:t>3</a:t>
            </a:r>
            <a:r>
              <a:rPr lang="fr-FR" sz="1600" b="1" baseline="30000" dirty="0" smtClean="0">
                <a:sym typeface="Wingdings" panose="05000000000000000000" pitchFamily="2" charset="2"/>
              </a:rPr>
              <a:t>ème</a:t>
            </a:r>
            <a:r>
              <a:rPr lang="fr-FR" sz="1600" b="1" dirty="0" smtClean="0">
                <a:sym typeface="Wingdings" panose="05000000000000000000" pitchFamily="2" charset="2"/>
              </a:rPr>
              <a:t> année </a:t>
            </a:r>
            <a:r>
              <a:rPr lang="fr-FR" sz="1600" dirty="0" smtClean="0">
                <a:sym typeface="Wingdings" panose="05000000000000000000" pitchFamily="2" charset="2"/>
              </a:rPr>
              <a:t>: meilleurs rendements &amp; économies d’eau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2123728" y="537321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F0"/>
                </a:solidFill>
              </a:rPr>
              <a:t>-Paille</a:t>
            </a:r>
          </a:p>
          <a:p>
            <a:r>
              <a:rPr lang="fr-FR" b="1" i="1" dirty="0" smtClean="0">
                <a:solidFill>
                  <a:srgbClr val="00B0F0"/>
                </a:solidFill>
              </a:rPr>
              <a:t>-Feuilles mortes</a:t>
            </a:r>
          </a:p>
          <a:p>
            <a:r>
              <a:rPr lang="fr-FR" b="1" i="1" dirty="0" smtClean="0">
                <a:solidFill>
                  <a:srgbClr val="00B0F0"/>
                </a:solidFill>
              </a:rPr>
              <a:t>-Tontes de gazon séchées…</a:t>
            </a:r>
            <a:endParaRPr lang="fr-FR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FABRIQUER SON COMPOST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339752" y="1749828"/>
            <a:ext cx="6048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-Composteur installé directement </a:t>
            </a:r>
            <a:r>
              <a:rPr lang="fr-FR" sz="1400" b="1" dirty="0" smtClean="0"/>
              <a:t>sur le sol </a:t>
            </a:r>
            <a:r>
              <a:rPr lang="fr-FR" sz="1400" dirty="0" smtClean="0"/>
              <a:t>pour faciliter la </a:t>
            </a:r>
            <a:r>
              <a:rPr lang="fr-FR" sz="1400" b="1" dirty="0" smtClean="0"/>
              <a:t>remontée des vers </a:t>
            </a:r>
            <a:r>
              <a:rPr lang="fr-FR" sz="1400" dirty="0" smtClean="0"/>
              <a:t>de terre, insectes et micro-organismes</a:t>
            </a:r>
          </a:p>
          <a:p>
            <a:r>
              <a:rPr lang="fr-FR" sz="1400" dirty="0" smtClean="0"/>
              <a:t>&amp; à l’</a:t>
            </a:r>
            <a:r>
              <a:rPr lang="fr-FR" sz="1400" b="1" dirty="0" smtClean="0"/>
              <a:t>abri su soleil</a:t>
            </a:r>
            <a:endParaRPr lang="fr-FR" sz="1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104880" y="5819066"/>
            <a:ext cx="396044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Doit monter en température pour assurer une bonne décomposition et empêcher la germination d’herbes indésirables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515997" y="1795335"/>
            <a:ext cx="128385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Remplace les engrais minéraux classiques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2339752" y="2682107"/>
            <a:ext cx="6048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/>
              <a:t>-Faciliter la décomposition des déchets en </a:t>
            </a:r>
            <a:r>
              <a:rPr lang="fr-FR" sz="1400" dirty="0" smtClean="0"/>
              <a:t>:</a:t>
            </a:r>
          </a:p>
          <a:p>
            <a:r>
              <a:rPr lang="fr-FR" sz="1400" dirty="0"/>
              <a:t>	</a:t>
            </a:r>
            <a:r>
              <a:rPr lang="fr-FR" sz="1400" dirty="0" smtClean="0">
                <a:sym typeface="Wingdings" panose="05000000000000000000" pitchFamily="2" charset="2"/>
              </a:rPr>
              <a:t>les découpant en morceaux</a:t>
            </a:r>
          </a:p>
          <a:p>
            <a:r>
              <a:rPr lang="fr-FR" sz="1400" dirty="0">
                <a:sym typeface="Wingdings" panose="05000000000000000000" pitchFamily="2" charset="2"/>
              </a:rPr>
              <a:t>	</a:t>
            </a:r>
            <a:r>
              <a:rPr lang="fr-FR" sz="1400" dirty="0" smtClean="0">
                <a:sym typeface="Wingdings" panose="05000000000000000000" pitchFamily="2" charset="2"/>
              </a:rPr>
              <a:t>alternant les éléments : </a:t>
            </a:r>
          </a:p>
          <a:p>
            <a:r>
              <a:rPr lang="fr-FR" sz="1400" dirty="0">
                <a:sym typeface="Wingdings" panose="05000000000000000000" pitchFamily="2" charset="2"/>
              </a:rPr>
              <a:t>	</a:t>
            </a:r>
            <a:r>
              <a:rPr lang="fr-FR" sz="1400" dirty="0" smtClean="0">
                <a:sym typeface="Wingdings" panose="05000000000000000000" pitchFamily="2" charset="2"/>
              </a:rPr>
              <a:t>	1.Secs &amp; humides</a:t>
            </a:r>
          </a:p>
          <a:p>
            <a:r>
              <a:rPr lang="fr-FR" sz="1400" dirty="0">
                <a:sym typeface="Wingdings" panose="05000000000000000000" pitchFamily="2" charset="2"/>
              </a:rPr>
              <a:t>	</a:t>
            </a:r>
            <a:r>
              <a:rPr lang="fr-FR" sz="1400" dirty="0" smtClean="0">
                <a:sym typeface="Wingdings" panose="05000000000000000000" pitchFamily="2" charset="2"/>
              </a:rPr>
              <a:t>	2.Fins et grossiers</a:t>
            </a:r>
          </a:p>
          <a:p>
            <a:r>
              <a:rPr lang="fr-FR" sz="1400" dirty="0">
                <a:sym typeface="Wingdings" panose="05000000000000000000" pitchFamily="2" charset="2"/>
              </a:rPr>
              <a:t>	</a:t>
            </a:r>
            <a:r>
              <a:rPr lang="fr-FR" sz="1400" dirty="0" smtClean="0">
                <a:sym typeface="Wingdings" panose="05000000000000000000" pitchFamily="2" charset="2"/>
              </a:rPr>
              <a:t>	3.Jaunes et verts</a:t>
            </a:r>
          </a:p>
          <a:p>
            <a:r>
              <a:rPr lang="fr-FR" sz="1400" dirty="0">
                <a:sym typeface="Wingdings" panose="05000000000000000000" pitchFamily="2" charset="2"/>
              </a:rPr>
              <a:t>	</a:t>
            </a:r>
            <a:r>
              <a:rPr lang="fr-FR" sz="1400" dirty="0" smtClean="0">
                <a:sym typeface="Wingdings" panose="05000000000000000000" pitchFamily="2" charset="2"/>
              </a:rPr>
              <a:t>les déposant en couches de 20cm</a:t>
            </a:r>
          </a:p>
          <a:p>
            <a:r>
              <a:rPr lang="fr-FR" sz="1400" dirty="0">
                <a:sym typeface="Wingdings" panose="05000000000000000000" pitchFamily="2" charset="2"/>
              </a:rPr>
              <a:t>	</a:t>
            </a:r>
            <a:r>
              <a:rPr lang="fr-FR" sz="1400" dirty="0" smtClean="0">
                <a:sym typeface="Wingdings" panose="05000000000000000000" pitchFamily="2" charset="2"/>
              </a:rPr>
              <a:t>arrosant si nécessaire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2356197" y="4777988"/>
            <a:ext cx="4808091" cy="73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-</a:t>
            </a:r>
            <a:r>
              <a:rPr lang="fr-FR" sz="1400" b="1" dirty="0" smtClean="0"/>
              <a:t>Automne &amp; printemps </a:t>
            </a:r>
            <a:r>
              <a:rPr lang="fr-FR" sz="1400" dirty="0" smtClean="0"/>
              <a:t>= périodes idéales pour épandre le compost (forte activité des vers de terre qui l’enfouiront)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15997" y="3331728"/>
            <a:ext cx="128385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Test du cresson : planter quelques graines. Si elles lèvent, le compost est mûr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164288" y="2378089"/>
            <a:ext cx="1797284" cy="28931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2/3 de vert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(riche en azote)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1/3 de brun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(riche en carbone)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Eau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(petites quantités)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Air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(aération du compost)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27584" y="5625167"/>
            <a:ext cx="396044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1m x 1m à 1,5m x 1,5m pour 1m de hauteur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584" y="6148891"/>
            <a:ext cx="39604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Couvrir de terre/paille/bâche une fois la hauteur atteinte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983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FABRIQUER SON COMPOST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53" t="35235" r="38931" b="15547"/>
          <a:stretch/>
        </p:blipFill>
        <p:spPr>
          <a:xfrm>
            <a:off x="2915816" y="1628800"/>
            <a:ext cx="4104457" cy="223068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95736" y="4437112"/>
            <a:ext cx="5970521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u="sng" dirty="0" smtClean="0">
                <a:solidFill>
                  <a:schemeClr val="tx1"/>
                </a:solidFill>
              </a:rPr>
              <a:t>A éviter : </a:t>
            </a:r>
          </a:p>
          <a:p>
            <a:pPr algn="ctr"/>
            <a:endParaRPr lang="fr-FR" sz="1600" b="1" u="sng" dirty="0" smtClean="0">
              <a:solidFill>
                <a:schemeClr val="tx1"/>
              </a:solidFill>
            </a:endParaRPr>
          </a:p>
          <a:p>
            <a:pPr algn="ctr"/>
            <a:r>
              <a:rPr lang="fr-FR" sz="1400" dirty="0" smtClean="0"/>
              <a:t>-Restes de viandes, os, graisses</a:t>
            </a:r>
          </a:p>
          <a:p>
            <a:pPr algn="ctr"/>
            <a:r>
              <a:rPr lang="fr-FR" sz="1400" dirty="0" smtClean="0"/>
              <a:t>-Plantes malades ou traitées</a:t>
            </a:r>
          </a:p>
          <a:p>
            <a:pPr algn="ctr"/>
            <a:r>
              <a:rPr lang="fr-FR" sz="1400" dirty="0" smtClean="0"/>
              <a:t>-Papiers imprimés</a:t>
            </a:r>
          </a:p>
          <a:p>
            <a:pPr algn="ctr"/>
            <a:r>
              <a:rPr lang="fr-FR" sz="1400" dirty="0" smtClean="0"/>
              <a:t>-Semences &amp; rhizomes : liserons, chiendent…</a:t>
            </a:r>
          </a:p>
          <a:p>
            <a:pPr algn="ctr"/>
            <a:r>
              <a:rPr lang="fr-FR" sz="1400" dirty="0" smtClean="0"/>
              <a:t>-Tailles de conifère : thuyas, cyprès…</a:t>
            </a:r>
          </a:p>
          <a:p>
            <a:pPr algn="ctr"/>
            <a:r>
              <a:rPr lang="fr-FR" sz="1400" dirty="0" smtClean="0"/>
              <a:t>-Feuilles de noyer…</a:t>
            </a:r>
          </a:p>
          <a:p>
            <a:pPr algn="ctr"/>
            <a:r>
              <a:rPr lang="fr-FR" sz="1400" dirty="0" smtClean="0"/>
              <a:t>-Produits non </a:t>
            </a:r>
            <a:r>
              <a:rPr lang="fr-FR" sz="1400" dirty="0" err="1" smtClean="0"/>
              <a:t>fermenticibles</a:t>
            </a:r>
            <a:r>
              <a:rPr lang="fr-FR" sz="1400" dirty="0" smtClean="0"/>
              <a:t> (verre, plastique, métal…)…</a:t>
            </a:r>
          </a:p>
          <a:p>
            <a:pPr algn="ctr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508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FABRIQUER SON COMPOST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126799" y="2038018"/>
            <a:ext cx="5970521" cy="23391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chemeClr val="tx1"/>
                </a:solidFill>
              </a:rPr>
              <a:t>Enrichissent &amp; activent le compost : </a:t>
            </a:r>
          </a:p>
          <a:p>
            <a:pPr algn="ctr"/>
            <a:r>
              <a:rPr lang="fr-FR" sz="1600" dirty="0" smtClean="0"/>
              <a:t>-Marc de café</a:t>
            </a:r>
          </a:p>
          <a:p>
            <a:pPr algn="ctr"/>
            <a:r>
              <a:rPr lang="fr-FR" sz="1600" dirty="0" smtClean="0"/>
              <a:t>-Laines, poils d’animaux &amp; cheveux</a:t>
            </a:r>
          </a:p>
          <a:p>
            <a:pPr algn="ctr"/>
            <a:r>
              <a:rPr lang="fr-FR" sz="1600" dirty="0" smtClean="0"/>
              <a:t>-Léger poudrage aux cendres de bois</a:t>
            </a:r>
          </a:p>
          <a:p>
            <a:pPr algn="ctr"/>
            <a:r>
              <a:rPr lang="fr-FR" sz="1600" dirty="0" smtClean="0"/>
              <a:t>-Poudres d’algues ou de roche</a:t>
            </a:r>
          </a:p>
          <a:p>
            <a:pPr algn="ctr"/>
            <a:r>
              <a:rPr lang="fr-FR" sz="1600" dirty="0" smtClean="0"/>
              <a:t>-Plantes non grainées : orties, consoude, camomille, prêle…</a:t>
            </a:r>
          </a:p>
          <a:p>
            <a:pPr algn="ctr"/>
            <a:r>
              <a:rPr lang="fr-FR" sz="1600" dirty="0" smtClean="0"/>
              <a:t>-Coquilles d’œufs écrasées</a:t>
            </a:r>
          </a:p>
          <a:p>
            <a:pPr algn="ctr"/>
            <a:r>
              <a:rPr lang="fr-FR" sz="1600" dirty="0" smtClean="0"/>
              <a:t>-Litières et fumiers d’animaux : poules, lapins, vaches…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3059831" y="4890780"/>
            <a:ext cx="4104456" cy="1323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Economies sur l’achat de terreau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&amp;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Geste éco-citoyen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&amp;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Sol meuble, fertile, plus vivant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1278753" y="468985"/>
            <a:ext cx="76957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altLang="fr-FR" sz="3200" b="1" baseline="0" dirty="0">
                <a:cs typeface="Arial" charset="0"/>
              </a:rPr>
              <a:t>Les produits </a:t>
            </a:r>
            <a:r>
              <a:rPr lang="fr-FR" altLang="fr-FR" sz="3200" b="1" baseline="0" dirty="0" smtClean="0">
                <a:cs typeface="Arial" charset="0"/>
              </a:rPr>
              <a:t>phytosanitaires ou pesticides</a:t>
            </a:r>
            <a:endParaRPr lang="fr-FR" altLang="fr-FR" sz="3200" b="1" baseline="0" dirty="0">
              <a:cs typeface="Arial" charset="0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http://www.guide-silo.com/images/image/pictogrammes-sgh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3088" r="543" b="623"/>
          <a:stretch/>
        </p:blipFill>
        <p:spPr bwMode="auto">
          <a:xfrm>
            <a:off x="1475656" y="1700807"/>
            <a:ext cx="7200800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2675840" y="6381328"/>
            <a:ext cx="4732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SGH : Système Général Harmonisé (pictogrammes internationaux)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8754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LES PREPARATIONS NATURELLES A BASE DE PLANTES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446755" y="2205306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-Courte durée d’action</a:t>
            </a:r>
          </a:p>
          <a:p>
            <a:endParaRPr lang="fr-FR" sz="1600" dirty="0"/>
          </a:p>
          <a:p>
            <a:r>
              <a:rPr lang="fr-FR" sz="1600" dirty="0" smtClean="0"/>
              <a:t>-Action par contact (pulvérisation ou arrosage)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32040" y="1488218"/>
            <a:ext cx="396044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Fertilisants &amp; activateurs de croissance &amp; favorisent la résistance naturelle aux maladies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580700" y="3183752"/>
            <a:ext cx="6914727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</a:rPr>
              <a:t>LE PURIN D’ORTIES </a:t>
            </a:r>
            <a:r>
              <a:rPr lang="fr-FR" sz="1400" dirty="0" smtClean="0"/>
              <a:t>: riche en minéraux, azote, silice, vitamines – stimule l’</a:t>
            </a:r>
            <a:r>
              <a:rPr lang="fr-FR" sz="1400" dirty="0" err="1" smtClean="0"/>
              <a:t>enracinnement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</a:rPr>
              <a:t>LE PURIN DE CONSOUDE </a:t>
            </a:r>
            <a:r>
              <a:rPr lang="fr-FR" sz="1400" dirty="0" smtClean="0"/>
              <a:t>: riche en potasse, oligoéléments, azote organique – favorise la croissance végétale &amp; cicatrisation &amp; désinfection des plaies</a:t>
            </a:r>
          </a:p>
          <a:p>
            <a:pPr marL="285750" indent="-285750">
              <a:buFontTx/>
              <a:buChar char="-"/>
            </a:pP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</a:rPr>
              <a:t>LE’EXTRAIT DE PRELES </a:t>
            </a:r>
            <a:r>
              <a:rPr lang="fr-FR" sz="1400" dirty="0" smtClean="0"/>
              <a:t>: favorise la résistance du feuillage face à des maladies/champignons (mildiou, oïdium, tavelure, tâches noires, rouille, cloque…)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580699" y="5517232"/>
            <a:ext cx="691472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-Plus efficaces dilués dans de l’eau douce / de source / de pluie.</a:t>
            </a:r>
          </a:p>
          <a:p>
            <a:pPr algn="ctr"/>
            <a:r>
              <a:rPr lang="fr-FR" sz="1600" dirty="0" smtClean="0"/>
              <a:t>-Si eau du robinet : laisser reposer une nuit pour l’évaporation du chlore.</a:t>
            </a:r>
          </a:p>
          <a:p>
            <a:pPr algn="ctr"/>
            <a:r>
              <a:rPr lang="fr-FR" sz="1600" dirty="0" smtClean="0"/>
              <a:t>-Avec une eau très calcaire : ajouter 1 CC de vinaigre par litre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5962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LES AUXILIAIRES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5687" t="29329" r="11260" b="12595"/>
          <a:stretch/>
        </p:blipFill>
        <p:spPr>
          <a:xfrm>
            <a:off x="940053" y="2060848"/>
            <a:ext cx="757182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LES LASAGNES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7939" t="26376" r="46679" b="17516"/>
          <a:stretch/>
        </p:blipFill>
        <p:spPr>
          <a:xfrm>
            <a:off x="2098822" y="1340769"/>
            <a:ext cx="5904657" cy="410445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07704" y="5445225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-Pour cultiver là où habituellement on ne peut pas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1919401" y="5923356"/>
            <a:ext cx="608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-Succession de couches dispos »es en andains qui vont se dégrader petit à petit pour nourrir les plantes.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3851920" y="266977"/>
            <a:ext cx="396044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Pour les plantes gourmandes en matières organiques : tomates, courgettes, concombres, melons, aubergines, choux, salades, aromatiques, fraisiers…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503382" y="2510916"/>
            <a:ext cx="128385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1 lasagne de 6m² approvisionne une famille de 5 personnes en légumes d’été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294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5656" y="692697"/>
            <a:ext cx="4752528" cy="64807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LA PERMACULTURE</a:t>
            </a:r>
            <a:endParaRPr lang="fr-FR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2580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 smtClean="0"/>
              <a:t>Merci de votre attention</a:t>
            </a:r>
            <a:endParaRPr lang="fr-FR" sz="3600" dirty="0"/>
          </a:p>
        </p:txBody>
      </p:sp>
      <p:pic>
        <p:nvPicPr>
          <p:cNvPr id="6146" name="Picture 2" descr="http://www.aroma-zen.com/blog/wp-content/uploads/2013/03/environnemen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32" y="1581376"/>
            <a:ext cx="47625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768" y="5793856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1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259632" y="764704"/>
            <a:ext cx="7632848" cy="56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400" b="1" dirty="0" smtClean="0"/>
              <a:t>Impacts sur la santé &amp; sur l’environnement</a:t>
            </a:r>
            <a:endParaRPr lang="fr-FR" altLang="fr-FR" sz="2400" b="1" dirty="0"/>
          </a:p>
          <a:p>
            <a:pPr lvl="2" algn="ctr" eaLnBrk="1" hangingPunct="1">
              <a:buFontTx/>
              <a:buChar char="-"/>
            </a:pPr>
            <a:endParaRPr lang="fr-FR" altLang="fr-FR" sz="1600" dirty="0">
              <a:latin typeface="Comic Sans MS" pitchFamily="66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97184" y="5346212"/>
            <a:ext cx="31961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fr-FR" sz="2000" b="1" dirty="0"/>
              <a:t>30 à 90% </a:t>
            </a:r>
            <a:r>
              <a:rPr lang="fr-FR" sz="2000" dirty="0"/>
              <a:t>du produit </a:t>
            </a:r>
            <a:r>
              <a:rPr lang="fr-FR" sz="2000" b="1" dirty="0"/>
              <a:t>n'atteint pas </a:t>
            </a:r>
            <a:r>
              <a:rPr lang="fr-FR" sz="2000" dirty="0"/>
              <a:t>la cible visée.</a:t>
            </a:r>
          </a:p>
          <a:p>
            <a:pPr algn="ctr">
              <a:buNone/>
            </a:pPr>
            <a:endParaRPr lang="fr-FR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E"/>
              </a:clrFrom>
              <a:clrTo>
                <a:srgbClr val="FD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2985" y="1988840"/>
            <a:ext cx="46445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9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Espace réservé du contenu 2"/>
          <p:cNvSpPr>
            <a:spLocks noGrp="1"/>
          </p:cNvSpPr>
          <p:nvPr>
            <p:ph idx="1"/>
          </p:nvPr>
        </p:nvSpPr>
        <p:spPr>
          <a:xfrm>
            <a:off x="1619672" y="332656"/>
            <a:ext cx="7344816" cy="62434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b="1" dirty="0" smtClean="0"/>
              <a:t>Effets sur l’Homme</a:t>
            </a:r>
          </a:p>
          <a:p>
            <a:pPr marL="0" indent="0" algn="ctr">
              <a:buNone/>
            </a:pPr>
            <a:endParaRPr lang="fr-FR" b="1" dirty="0"/>
          </a:p>
          <a:p>
            <a:r>
              <a:rPr lang="fr-FR" sz="1600" b="1" dirty="0" smtClean="0">
                <a:solidFill>
                  <a:srgbClr val="FF0000"/>
                </a:solidFill>
              </a:rPr>
              <a:t>Intoxication aiguë </a:t>
            </a:r>
            <a:r>
              <a:rPr lang="fr-FR" sz="1600" dirty="0" smtClean="0"/>
              <a:t>: liés à une exposition courte mais à forte dose. Disparaissent en général quand cesse l'exposition. </a:t>
            </a:r>
          </a:p>
          <a:p>
            <a:r>
              <a:rPr lang="fr-FR" sz="1600" b="1" dirty="0" smtClean="0">
                <a:solidFill>
                  <a:srgbClr val="FF0000"/>
                </a:solidFill>
              </a:rPr>
              <a:t>Intoxication chronique </a:t>
            </a:r>
            <a:r>
              <a:rPr lang="fr-FR" sz="1600" dirty="0" smtClean="0"/>
              <a:t>: liés à une exposition faible mais prolongée. Peuvent survenir plusieurs décennies après l’exposition et sont irréversibles en l'absence de traitement. </a:t>
            </a:r>
          </a:p>
          <a:p>
            <a:pPr algn="just"/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20" y="2852936"/>
            <a:ext cx="5441120" cy="328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79" y="156984"/>
            <a:ext cx="1061841" cy="7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2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1854</TotalTime>
  <Words>1716</Words>
  <Application>Microsoft Office PowerPoint</Application>
  <PresentationFormat>Affichage à l'écran (4:3)</PresentationFormat>
  <Paragraphs>321</Paragraphs>
  <Slides>74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85" baseType="lpstr">
      <vt:lpstr>Arial</vt:lpstr>
      <vt:lpstr>Berlin Sans FB Demi</vt:lpstr>
      <vt:lpstr>Calibri</vt:lpstr>
      <vt:lpstr>Century Gothic</vt:lpstr>
      <vt:lpstr>Comic Sans MS</vt:lpstr>
      <vt:lpstr>Franklin Gothic Book</vt:lpstr>
      <vt:lpstr>Times New Roman</vt:lpstr>
      <vt:lpstr>Wingdings</vt:lpstr>
      <vt:lpstr>Wingdings 2</vt:lpstr>
      <vt:lpstr>Wingdings 3</vt:lpstr>
      <vt:lpstr>Brin</vt:lpstr>
      <vt:lpstr>Tous concernés par les changements de pratiques!</vt:lpstr>
      <vt:lpstr>Sommaire</vt:lpstr>
      <vt:lpstr>Sommaire</vt:lpstr>
      <vt:lpstr>Les pesticides en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Présentation PowerPoint</vt:lpstr>
      <vt:lpstr>CONTEXTE RÉGLEMENTAIRE</vt:lpstr>
      <vt:lpstr>Présentation PowerPoint</vt:lpstr>
      <vt:lpstr>Présentation PowerPoint</vt:lpstr>
      <vt:lpstr>Analyse des risques</vt:lpstr>
      <vt:lpstr>Des classes d’entretien</vt:lpstr>
      <vt:lpstr>Sommaire</vt:lpstr>
      <vt:lpstr>Le désherbage manuel :</vt:lpstr>
      <vt:lpstr>Présentation PowerPoint</vt:lpstr>
      <vt:lpstr>Présentation PowerPoint</vt:lpstr>
      <vt:lpstr>Conception raisonnée</vt:lpstr>
      <vt:lpstr>Fauches / Tontes</vt:lpstr>
      <vt:lpstr>Tonte</vt:lpstr>
      <vt:lpstr>Présentation PowerPoint</vt:lpstr>
      <vt:lpstr>Présentation PowerPoint</vt:lpstr>
      <vt:lpstr>Les paillages végétaux</vt:lpstr>
      <vt:lpstr>Présentation PowerPoint</vt:lpstr>
      <vt:lpstr>Les paillages végétaux</vt:lpstr>
      <vt:lpstr>Paillages minéraux</vt:lpstr>
      <vt:lpstr>Toiles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Vivre avec l’herbe</vt:lpstr>
      <vt:lpstr>Vivre avec l’herbe</vt:lpstr>
      <vt:lpstr>Vivre avec l’herbe</vt:lpstr>
      <vt:lpstr>Vivre avec l’herbe</vt:lpstr>
      <vt:lpstr>Présentation PowerPoint</vt:lpstr>
      <vt:lpstr>Présentation PowerPoint</vt:lpstr>
      <vt:lpstr>Les vivaces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ROTATION DES CULTURES</vt:lpstr>
      <vt:lpstr>LES ENGRAIS VERTS</vt:lpstr>
      <vt:lpstr>ASSOCIATIONS DE PLANTES</vt:lpstr>
      <vt:lpstr>VERTUS DE CERTAINES PLANTES</vt:lpstr>
      <vt:lpstr>L’ARROSAGE</vt:lpstr>
      <vt:lpstr>L’ENTRETIEN</vt:lpstr>
      <vt:lpstr>PAS DE TERRE NUE</vt:lpstr>
      <vt:lpstr>FABRIQUER SON COMPOST</vt:lpstr>
      <vt:lpstr>FABRIQUER SON COMPOST</vt:lpstr>
      <vt:lpstr>FABRIQUER SON COMPOST</vt:lpstr>
      <vt:lpstr>LES PREPARATIONS NATURELLES A BASE DE PLANTES</vt:lpstr>
      <vt:lpstr>LES AUXILIAIRES</vt:lpstr>
      <vt:lpstr>LES LASAGNES</vt:lpstr>
      <vt:lpstr>LA PERMACULTURE</vt:lpstr>
      <vt:lpstr>Merci de votre attention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camille-hélène</dc:creator>
  <cp:lastModifiedBy>freewind59 moto</cp:lastModifiedBy>
  <cp:revision>91</cp:revision>
  <dcterms:created xsi:type="dcterms:W3CDTF">2015-07-30T17:51:00Z</dcterms:created>
  <dcterms:modified xsi:type="dcterms:W3CDTF">2018-03-13T13:25:52Z</dcterms:modified>
</cp:coreProperties>
</file>